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8" r:id="rId1"/>
  </p:sldMasterIdLst>
  <p:sldIdLst>
    <p:sldId id="256" r:id="rId2"/>
    <p:sldId id="295" r:id="rId3"/>
    <p:sldId id="274" r:id="rId4"/>
    <p:sldId id="273" r:id="rId5"/>
    <p:sldId id="279" r:id="rId6"/>
    <p:sldId id="270" r:id="rId7"/>
    <p:sldId id="277" r:id="rId8"/>
    <p:sldId id="278" r:id="rId9"/>
    <p:sldId id="272" r:id="rId10"/>
    <p:sldId id="312" r:id="rId11"/>
    <p:sldId id="321" r:id="rId12"/>
    <p:sldId id="322" r:id="rId13"/>
    <p:sldId id="323" r:id="rId14"/>
    <p:sldId id="288" r:id="rId15"/>
    <p:sldId id="319" r:id="rId16"/>
    <p:sldId id="320" r:id="rId17"/>
    <p:sldId id="267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237" autoAdjust="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3159125"/>
            <a:ext cx="457200" cy="1035050"/>
          </a:xfrm>
          <a:prstGeom prst="rect">
            <a:avLst/>
          </a:prstGeom>
          <a:noFill/>
        </p:spPr>
        <p:txBody>
          <a:bodyPr lIns="0" tIns="9144" rIns="0" bIns="9144" anchor="ctr">
            <a:spAutoFit/>
          </a:bodyPr>
          <a:lstStyle/>
          <a:p>
            <a:pPr>
              <a:defRPr/>
            </a:pPr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/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F5C68A3-C891-4A28-95F0-347608EEB97D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0057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E10A1E-90CE-49B1-A292-3C5E9C5CB71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67092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778969-4D78-4DCE-A651-83779E42FFA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4465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39A56E-F7D4-4433-9EDE-9573AD88DA2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9218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267200" y="4075113"/>
            <a:ext cx="457200" cy="1014412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>
              <a:defRPr/>
            </a:pPr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6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671730B-0D36-4A36-828B-40070CC898E1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8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6836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602E8149-55CE-420C-8EB1-45A1972B103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46663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57275" y="520700"/>
            <a:ext cx="457200" cy="922338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>
              <a:defRPr/>
            </a:pP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79963" y="520700"/>
            <a:ext cx="457200" cy="922338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>
              <a:defRPr/>
            </a:pP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9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8A15443-067E-402E-833F-3DD4CD5836AB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11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5549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82C20A-FD73-49F8-B203-E2755CD4796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44304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DF32F0-A719-44E9-AD49-7DE10255620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87817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329238" y="1774825"/>
            <a:ext cx="457200" cy="1230313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>
              <a:defRPr/>
            </a:pPr>
            <a:r>
              <a:rPr lang="en-US" sz="8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6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F1691EA-FB6E-4BA4-89E7-F9455FBEA92C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8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5729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35225" y="3332163"/>
            <a:ext cx="457200" cy="92233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>
              <a:defRPr/>
            </a:pP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6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1F175A9-6B7B-4430-9873-0D9F65AD0734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8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643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875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0"/>
            <a:ext cx="6096000" cy="365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325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325" y="5842000"/>
            <a:ext cx="2133600" cy="304800"/>
          </a:xfrm>
          <a:prstGeom prst="rect">
            <a:avLst/>
          </a:prstGeom>
        </p:spPr>
        <p:txBody>
          <a:bodyPr vert="horz" wrap="square" lIns="91440" tIns="45720" rIns="91440" bIns="9144" numCol="1" anchor="b" anchorCtr="0" compatLnSpc="1">
            <a:prstTxWarp prst="textNoShape">
              <a:avLst/>
            </a:prstTxWarp>
          </a:bodyPr>
          <a:lstStyle>
            <a:lvl1pPr>
              <a:defRPr sz="1600">
                <a:solidFill>
                  <a:srgbClr val="FFFFFF"/>
                </a:solidFill>
              </a:defRPr>
            </a:lvl1pPr>
          </a:lstStyle>
          <a:p>
            <a:fld id="{2DADCAE4-54B8-410C-BE3D-D814CFC8ABBB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49" r:id="rId1"/>
    <p:sldLayoutId id="2147483843" r:id="rId2"/>
    <p:sldLayoutId id="2147483850" r:id="rId3"/>
    <p:sldLayoutId id="2147483844" r:id="rId4"/>
    <p:sldLayoutId id="2147483851" r:id="rId5"/>
    <p:sldLayoutId id="2147483845" r:id="rId6"/>
    <p:sldLayoutId id="2147483846" r:id="rId7"/>
    <p:sldLayoutId id="2147483852" r:id="rId8"/>
    <p:sldLayoutId id="2147483853" r:id="rId9"/>
    <p:sldLayoutId id="2147483847" r:id="rId10"/>
    <p:sldLayoutId id="214748384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Palatino Linotyp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Palatino Linotyp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Palatino Linotyp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Palatino Linotype" pitchFamily="18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55588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anose="05000000000000000000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39763" indent="-255588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anose="05000000000000000000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4888" indent="-255588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anose="05000000000000000000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5588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anose="05000000000000000000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4650" indent="-255588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anose="05000000000000000000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2.wav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671513"/>
            <a:ext cx="8832850" cy="4329113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5400" dirty="0">
                <a:solidFill>
                  <a:srgbClr val="FFFF00"/>
                </a:solidFill>
              </a:rPr>
              <a:t>Против насилия над детьми</a:t>
            </a:r>
          </a:p>
        </p:txBody>
      </p:sp>
      <p:sp>
        <p:nvSpPr>
          <p:cNvPr id="7171" name="Rectangle 6"/>
          <p:cNvSpPr>
            <a:spLocks/>
          </p:cNvSpPr>
          <p:nvPr/>
        </p:nvSpPr>
        <p:spPr bwMode="auto">
          <a:xfrm>
            <a:off x="838200" y="1143000"/>
            <a:ext cx="8001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"/>
              <a:defRPr sz="2100">
                <a:solidFill>
                  <a:schemeClr val="tx1"/>
                </a:solidFill>
                <a:latin typeface="Palatino Linotype" panose="0204050205050503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"/>
              <a:defRPr sz="1900">
                <a:solidFill>
                  <a:schemeClr val="tx1"/>
                </a:solidFill>
                <a:latin typeface="Palatino Linotype" panose="0204050205050503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"/>
              <a:defRPr sz="1700">
                <a:solidFill>
                  <a:schemeClr val="tx1"/>
                </a:solidFill>
                <a:latin typeface="Palatino Linotype" panose="0204050205050503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"/>
              <a:defRPr sz="1600">
                <a:solidFill>
                  <a:schemeClr val="tx1"/>
                </a:solidFill>
                <a:latin typeface="Palatino Linotype" panose="0204050205050503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ru-RU" altLang="ru-RU" sz="4400" dirty="0">
                <a:solidFill>
                  <a:schemeClr val="tx2"/>
                </a:solidFill>
                <a:latin typeface="Arial" panose="020B0604020202020204" pitchFamily="34" charset="0"/>
              </a:rPr>
              <a:t>МБДОУ – детский сад №128</a:t>
            </a:r>
          </a:p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ru-RU" altLang="ru-RU" sz="4400" dirty="0">
                <a:solidFill>
                  <a:schemeClr val="tx2"/>
                </a:solidFill>
                <a:latin typeface="Arial" panose="020B0604020202020204" pitchFamily="34" charset="0"/>
              </a:rPr>
              <a:t>Г. Екатеринбурга</a:t>
            </a:r>
            <a:br>
              <a:rPr lang="ru-RU" altLang="ru-RU" sz="4400" dirty="0">
                <a:solidFill>
                  <a:schemeClr val="tx2"/>
                </a:solidFill>
                <a:latin typeface="Arial" panose="020B0604020202020204" pitchFamily="34" charset="0"/>
              </a:rPr>
            </a:br>
            <a:endParaRPr lang="ru-RU" altLang="ru-RU" sz="4400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pic>
        <p:nvPicPr>
          <p:cNvPr id="7172" name="Picture 4" descr="1262103725_cutebaby048_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3938" y="3846513"/>
            <a:ext cx="4310062" cy="2984500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AutoShape 4"/>
          <p:cNvSpPr>
            <a:spLocks noChangeArrowheads="1"/>
          </p:cNvSpPr>
          <p:nvPr/>
        </p:nvSpPr>
        <p:spPr bwMode="auto">
          <a:xfrm>
            <a:off x="228600" y="228600"/>
            <a:ext cx="8534400" cy="16002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ru-RU" altLang="ru-RU" sz="2400" b="1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Миф 1.   </a:t>
            </a:r>
          </a:p>
          <a:p>
            <a:pPr algn="ctr">
              <a:defRPr/>
            </a:pPr>
            <a:r>
              <a:rPr lang="ru-RU" altLang="ru-RU" sz="240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ru-RU" altLang="ru-RU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Дети чаще подвергаются насилию в социально </a:t>
            </a:r>
          </a:p>
          <a:p>
            <a:pPr algn="ctr">
              <a:defRPr/>
            </a:pPr>
            <a:r>
              <a:rPr lang="ru-RU" altLang="ru-RU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неблагополучных семьях</a:t>
            </a:r>
          </a:p>
        </p:txBody>
      </p:sp>
      <p:sp>
        <p:nvSpPr>
          <p:cNvPr id="62470" name="Rectangle 6"/>
          <p:cNvSpPr>
            <a:spLocks noChangeArrowheads="1"/>
          </p:cNvSpPr>
          <p:nvPr/>
        </p:nvSpPr>
        <p:spPr bwMode="auto">
          <a:xfrm>
            <a:off x="1371600" y="5638800"/>
            <a:ext cx="6477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ru-RU" sz="1200">
                <a:effectLst>
                  <a:outerShdw blurRad="38100" dist="38100" dir="2700000" algn="tl">
                    <a:srgbClr val="444D26"/>
                  </a:outerShdw>
                </a:effectLst>
                <a:latin typeface="Arial" charset="0"/>
              </a:rPr>
              <a:t>Беличева С. А. Проблемы выявления и предупреждения семейного насилия //Вестник психо - социальной и коррекционно-</a:t>
            </a:r>
            <a:endParaRPr lang="ru-RU" altLang="ru-RU" sz="1200">
              <a:effectLst>
                <a:outerShdw blurRad="38100" dist="38100" dir="2700000" algn="tl">
                  <a:srgbClr val="444D26"/>
                </a:outerShdw>
              </a:effectLst>
              <a:latin typeface="Arial" charset="0"/>
            </a:endParaRPr>
          </a:p>
          <a:p>
            <a:pPr algn="ctr">
              <a:defRPr/>
            </a:pPr>
            <a:r>
              <a:rPr lang="en-US" altLang="ru-RU" sz="1200">
                <a:effectLst>
                  <a:outerShdw blurRad="38100" dist="38100" dir="2700000" algn="tl">
                    <a:srgbClr val="444D26"/>
                  </a:outerShdw>
                </a:effectLst>
                <a:latin typeface="Arial" charset="0"/>
              </a:rPr>
              <a:t>реабилитационной работы. - 2006. -№ 2. - С. 60).</a:t>
            </a:r>
            <a:endParaRPr lang="ru-RU" altLang="ru-RU" sz="1200">
              <a:effectLst>
                <a:outerShdw blurRad="38100" dist="38100" dir="2700000" algn="tl">
                  <a:srgbClr val="444D26"/>
                </a:outerShdw>
              </a:effectLst>
              <a:latin typeface="Arial" charset="0"/>
            </a:endParaRPr>
          </a:p>
          <a:p>
            <a:pPr algn="ctr">
              <a:spcBef>
                <a:spcPct val="50000"/>
              </a:spcBef>
              <a:defRPr/>
            </a:pPr>
            <a:endParaRPr lang="ru-RU" altLang="ru-RU" sz="1200">
              <a:latin typeface="Arial" charset="0"/>
            </a:endParaRPr>
          </a:p>
        </p:txBody>
      </p:sp>
      <p:sp>
        <p:nvSpPr>
          <p:cNvPr id="62471" name="AutoShape 7"/>
          <p:cNvSpPr>
            <a:spLocks noChangeArrowheads="1"/>
          </p:cNvSpPr>
          <p:nvPr/>
        </p:nvSpPr>
        <p:spPr bwMode="auto">
          <a:xfrm>
            <a:off x="152400" y="2590800"/>
            <a:ext cx="8686800" cy="29718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ru-RU" altLang="ru-RU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>
              <a:defRPr/>
            </a:pPr>
            <a:endParaRPr lang="ru-RU" altLang="ru-RU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>
              <a:defRPr/>
            </a:pPr>
            <a:r>
              <a:rPr lang="ru-RU" altLang="ru-RU" sz="3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Факт</a:t>
            </a:r>
            <a:r>
              <a:rPr lang="ru-RU" altLang="ru-RU" sz="32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</a:p>
          <a:p>
            <a:pPr algn="ctr">
              <a:defRPr/>
            </a:pPr>
            <a:r>
              <a:rPr lang="ru-RU" altLang="ru-RU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Насилие в семье не ограничивается</a:t>
            </a:r>
          </a:p>
          <a:p>
            <a:pPr algn="ctr">
              <a:defRPr/>
            </a:pPr>
            <a:r>
              <a:rPr lang="ru-RU" altLang="ru-RU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определенными </a:t>
            </a:r>
          </a:p>
          <a:p>
            <a:pPr algn="ctr">
              <a:defRPr/>
            </a:pPr>
            <a:r>
              <a:rPr lang="ru-RU" altLang="ru-RU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социальными группами или слоями населения.</a:t>
            </a:r>
          </a:p>
          <a:p>
            <a:pPr algn="ctr">
              <a:defRPr/>
            </a:pPr>
            <a:r>
              <a:rPr lang="ru-RU" altLang="ru-RU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Оно может присутствовать и в семьях с высоким </a:t>
            </a:r>
          </a:p>
          <a:p>
            <a:pPr algn="ctr">
              <a:defRPr/>
            </a:pPr>
            <a:r>
              <a:rPr lang="ru-RU" altLang="ru-RU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уровнем образования и доходов.</a:t>
            </a:r>
          </a:p>
          <a:p>
            <a:pPr algn="ctr">
              <a:defRPr/>
            </a:pPr>
            <a:endParaRPr lang="ru-RU" altLang="ru-RU" sz="2800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>
              <a:defRPr/>
            </a:pPr>
            <a:endParaRPr lang="ru-RU" altLang="ru-RU" dirty="0">
              <a:latin typeface="Arial" charset="0"/>
            </a:endParaRPr>
          </a:p>
        </p:txBody>
      </p:sp>
      <p:sp>
        <p:nvSpPr>
          <p:cNvPr id="62472" name="AutoShape 8"/>
          <p:cNvSpPr>
            <a:spLocks noChangeArrowheads="1"/>
          </p:cNvSpPr>
          <p:nvPr/>
        </p:nvSpPr>
        <p:spPr bwMode="auto">
          <a:xfrm>
            <a:off x="4114800" y="1828800"/>
            <a:ext cx="485775" cy="762000"/>
          </a:xfrm>
          <a:prstGeom prst="downArrow">
            <a:avLst>
              <a:gd name="adj1" fmla="val 50000"/>
              <a:gd name="adj2" fmla="val 5024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"/>
              <a:defRPr sz="2100">
                <a:solidFill>
                  <a:schemeClr val="tx1"/>
                </a:solidFill>
                <a:latin typeface="Palatino Linotype" panose="0204050205050503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"/>
              <a:defRPr sz="1900">
                <a:solidFill>
                  <a:schemeClr val="tx1"/>
                </a:solidFill>
                <a:latin typeface="Palatino Linotype" panose="0204050205050503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"/>
              <a:defRPr sz="1700">
                <a:solidFill>
                  <a:schemeClr val="tx1"/>
                </a:solidFill>
                <a:latin typeface="Palatino Linotype" panose="0204050205050503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"/>
              <a:defRPr sz="1600">
                <a:solidFill>
                  <a:schemeClr val="tx1"/>
                </a:solidFill>
                <a:latin typeface="Palatino Linotype" panose="0204050205050503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ru-RU" altLang="ru-RU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24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24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2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24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24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62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71" grpId="0" animBg="1"/>
      <p:bldP spid="6247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AutoShape 2"/>
          <p:cNvSpPr>
            <a:spLocks noChangeArrowheads="1"/>
          </p:cNvSpPr>
          <p:nvPr/>
        </p:nvSpPr>
        <p:spPr bwMode="auto">
          <a:xfrm>
            <a:off x="228600" y="228600"/>
            <a:ext cx="8534400" cy="16002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ru-RU" altLang="ru-RU" sz="2400" b="1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Миф 2.   </a:t>
            </a:r>
          </a:p>
          <a:p>
            <a:pPr algn="ctr">
              <a:defRPr/>
            </a:pPr>
            <a:r>
              <a:rPr lang="ru-RU" altLang="ru-RU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Физические наказания могут</a:t>
            </a:r>
          </a:p>
          <a:p>
            <a:pPr algn="ctr">
              <a:defRPr/>
            </a:pPr>
            <a:r>
              <a:rPr lang="ru-RU" altLang="ru-RU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пойти ребенку на пользу</a:t>
            </a:r>
            <a:r>
              <a:rPr lang="ru-RU" altLang="ru-RU" sz="240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1371600" y="5791200"/>
            <a:ext cx="64770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"/>
              <a:defRPr sz="2100">
                <a:solidFill>
                  <a:schemeClr val="tx1"/>
                </a:solidFill>
                <a:latin typeface="Palatino Linotype" panose="0204050205050503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"/>
              <a:defRPr sz="1900">
                <a:solidFill>
                  <a:schemeClr val="tx1"/>
                </a:solidFill>
                <a:latin typeface="Palatino Linotype" panose="0204050205050503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"/>
              <a:defRPr sz="1700">
                <a:solidFill>
                  <a:schemeClr val="tx1"/>
                </a:solidFill>
                <a:latin typeface="Palatino Linotype" panose="0204050205050503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"/>
              <a:defRPr sz="1600">
                <a:solidFill>
                  <a:schemeClr val="tx1"/>
                </a:solidFill>
                <a:latin typeface="Palatino Linotype" panose="0204050205050503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9pPr>
          </a:lstStyle>
          <a:p>
            <a:pPr algn="ctr">
              <a:spcBef>
                <a:spcPts val="600"/>
              </a:spcBef>
              <a:buClr>
                <a:schemeClr val="accent2"/>
              </a:buClr>
              <a:buSzPct val="85000"/>
              <a:buFont typeface="Wingdings 2" pitchFamily="18" charset="2"/>
              <a:buNone/>
            </a:pPr>
            <a:r>
              <a:rPr lang="ru-RU" altLang="ru-RU" sz="1800">
                <a:latin typeface="Arial" panose="020B0604020202020204" pitchFamily="34" charset="0"/>
              </a:rPr>
              <a:t>(</a:t>
            </a:r>
            <a:r>
              <a:rPr lang="en-US" altLang="ru-RU" sz="1200">
                <a:latin typeface="Arial" panose="020B0604020202020204" pitchFamily="34" charset="0"/>
              </a:rPr>
              <a:t>Бэрон, Р., Ри­чардсон, Д. Агрессия. - СПб.: Питер, 2000. - С. 103)</a:t>
            </a:r>
            <a:endParaRPr lang="ru-RU" altLang="ru-RU" sz="120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endParaRPr lang="ru-RU" altLang="ru-RU" sz="1200">
              <a:latin typeface="Arial" panose="020B0604020202020204" pitchFamily="34" charset="0"/>
            </a:endParaRPr>
          </a:p>
        </p:txBody>
      </p:sp>
      <p:sp>
        <p:nvSpPr>
          <p:cNvPr id="72708" name="AutoShape 4"/>
          <p:cNvSpPr>
            <a:spLocks noChangeArrowheads="1"/>
          </p:cNvSpPr>
          <p:nvPr/>
        </p:nvSpPr>
        <p:spPr bwMode="auto">
          <a:xfrm>
            <a:off x="152400" y="2590800"/>
            <a:ext cx="8686800" cy="29718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ru-RU" altLang="ru-RU" sz="3200" b="1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Факт</a:t>
            </a:r>
            <a:endParaRPr lang="ru-RU" altLang="ru-RU" sz="3200" i="1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>
              <a:defRPr/>
            </a:pPr>
            <a:endParaRPr lang="ru-RU" altLang="ru-RU" sz="3200" i="1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>
              <a:defRPr/>
            </a:pPr>
            <a:r>
              <a:rPr lang="ru-RU" altLang="ru-RU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Физические наказания оставляют в детях </a:t>
            </a:r>
          </a:p>
          <a:p>
            <a:pPr algn="ctr">
              <a:defRPr/>
            </a:pPr>
            <a:r>
              <a:rPr lang="ru-RU" altLang="ru-RU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чувства страха и унижения и желание отомстить</a:t>
            </a:r>
          </a:p>
          <a:p>
            <a:pPr algn="ctr">
              <a:defRPr/>
            </a:pPr>
            <a:endParaRPr lang="ru-RU" altLang="ru-RU" sz="2800">
              <a:latin typeface="Arial" charset="0"/>
            </a:endParaRPr>
          </a:p>
        </p:txBody>
      </p:sp>
      <p:sp>
        <p:nvSpPr>
          <p:cNvPr id="72709" name="AutoShape 5"/>
          <p:cNvSpPr>
            <a:spLocks noChangeArrowheads="1"/>
          </p:cNvSpPr>
          <p:nvPr/>
        </p:nvSpPr>
        <p:spPr bwMode="auto">
          <a:xfrm>
            <a:off x="4114800" y="1828800"/>
            <a:ext cx="485775" cy="976313"/>
          </a:xfrm>
          <a:prstGeom prst="down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"/>
              <a:defRPr sz="2100">
                <a:solidFill>
                  <a:schemeClr val="tx1"/>
                </a:solidFill>
                <a:latin typeface="Palatino Linotype" panose="0204050205050503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"/>
              <a:defRPr sz="1900">
                <a:solidFill>
                  <a:schemeClr val="tx1"/>
                </a:solidFill>
                <a:latin typeface="Palatino Linotype" panose="0204050205050503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"/>
              <a:defRPr sz="1700">
                <a:solidFill>
                  <a:schemeClr val="tx1"/>
                </a:solidFill>
                <a:latin typeface="Palatino Linotype" panose="0204050205050503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"/>
              <a:defRPr sz="1600">
                <a:solidFill>
                  <a:schemeClr val="tx1"/>
                </a:solidFill>
                <a:latin typeface="Palatino Linotype" panose="0204050205050503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ru-RU" altLang="ru-RU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2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2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2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2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8" grpId="0" animBg="1"/>
      <p:bldP spid="7270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AutoShape 2"/>
          <p:cNvSpPr>
            <a:spLocks noChangeArrowheads="1"/>
          </p:cNvSpPr>
          <p:nvPr/>
        </p:nvSpPr>
        <p:spPr bwMode="auto">
          <a:xfrm>
            <a:off x="228600" y="228600"/>
            <a:ext cx="8534400" cy="16002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ru-RU" altLang="ru-RU" sz="2400" b="1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>
              <a:defRPr/>
            </a:pPr>
            <a:r>
              <a:rPr lang="ru-RU" altLang="ru-RU" sz="2400" b="1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Миф 3.  </a:t>
            </a:r>
          </a:p>
          <a:p>
            <a:pPr algn="ctr">
              <a:defRPr/>
            </a:pPr>
            <a:r>
              <a:rPr lang="ru-RU" altLang="ru-RU" sz="2400" b="1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ru-RU" altLang="ru-RU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Дети могут провоцировать взрослых </a:t>
            </a:r>
          </a:p>
          <a:p>
            <a:pPr algn="ctr">
              <a:defRPr/>
            </a:pPr>
            <a:r>
              <a:rPr lang="ru-RU" altLang="ru-RU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на жестокое обращение</a:t>
            </a:r>
            <a:br>
              <a:rPr lang="ru-RU" altLang="ru-RU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endParaRPr lang="ru-RU" altLang="ru-RU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73732" name="AutoShape 4"/>
          <p:cNvSpPr>
            <a:spLocks noChangeArrowheads="1"/>
          </p:cNvSpPr>
          <p:nvPr/>
        </p:nvSpPr>
        <p:spPr bwMode="auto">
          <a:xfrm>
            <a:off x="304800" y="2590800"/>
            <a:ext cx="8534400" cy="35052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ru-RU" altLang="ru-RU" sz="2800" b="1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>
              <a:defRPr/>
            </a:pPr>
            <a:endParaRPr lang="ru-RU" altLang="ru-RU" sz="2800" b="1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>
              <a:defRPr/>
            </a:pPr>
            <a:endParaRPr lang="ru-RU" altLang="ru-RU" sz="2800" b="1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>
              <a:defRPr/>
            </a:pPr>
            <a:r>
              <a:rPr lang="ru-RU" altLang="ru-RU" sz="3200" b="1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Факт</a:t>
            </a:r>
          </a:p>
          <a:p>
            <a:pPr algn="ctr">
              <a:defRPr/>
            </a:pPr>
            <a:r>
              <a:rPr lang="ru-RU" altLang="ru-RU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Дети, как и другие люди, могут заставлять </a:t>
            </a:r>
          </a:p>
          <a:p>
            <a:pPr algn="ctr">
              <a:defRPr/>
            </a:pPr>
            <a:r>
              <a:rPr lang="ru-RU" altLang="ru-RU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взрослых испытывать </a:t>
            </a:r>
          </a:p>
          <a:p>
            <a:pPr algn="ctr">
              <a:defRPr/>
            </a:pPr>
            <a:r>
              <a:rPr lang="ru-RU" altLang="ru-RU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недовольство, раздражение и даже сильный гнев. </a:t>
            </a:r>
          </a:p>
          <a:p>
            <a:pPr algn="ctr">
              <a:defRPr/>
            </a:pPr>
            <a:r>
              <a:rPr lang="ru-RU" altLang="ru-RU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Но только взрослые ответственны за то,</a:t>
            </a:r>
          </a:p>
          <a:p>
            <a:pPr algn="ctr">
              <a:defRPr/>
            </a:pPr>
            <a:r>
              <a:rPr lang="ru-RU" altLang="ru-RU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какие способы – </a:t>
            </a:r>
          </a:p>
          <a:p>
            <a:pPr algn="ctr">
              <a:defRPr/>
            </a:pPr>
            <a:r>
              <a:rPr lang="ru-RU" altLang="ru-RU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они выбирают для выражения своего гнева</a:t>
            </a:r>
            <a:endParaRPr lang="ru-RU" altLang="ru-RU" sz="2800" i="1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>
              <a:defRPr/>
            </a:pPr>
            <a:endParaRPr lang="ru-RU" altLang="ru-RU" sz="2800" i="1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>
              <a:defRPr/>
            </a:pPr>
            <a:r>
              <a:rPr lang="ru-RU" altLang="ru-RU"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(</a:t>
            </a:r>
            <a:r>
              <a:rPr lang="en-US" altLang="ru-RU"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Хьелл, Я., Зиглер, Д. Теории личности. - СПб.: Питер, 2000. - С. 422)</a:t>
            </a:r>
            <a:endParaRPr lang="ru-RU" altLang="ru-RU" sz="120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>
              <a:defRPr/>
            </a:pPr>
            <a:br>
              <a:rPr lang="ru-RU" altLang="ru-RU" sz="1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endParaRPr lang="ru-RU" altLang="ru-RU" sz="12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73733" name="AutoShape 5"/>
          <p:cNvSpPr>
            <a:spLocks noChangeArrowheads="1"/>
          </p:cNvSpPr>
          <p:nvPr/>
        </p:nvSpPr>
        <p:spPr bwMode="auto">
          <a:xfrm>
            <a:off x="4114800" y="1828800"/>
            <a:ext cx="485775" cy="762000"/>
          </a:xfrm>
          <a:prstGeom prst="downArrow">
            <a:avLst>
              <a:gd name="adj1" fmla="val 50000"/>
              <a:gd name="adj2" fmla="val 5024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"/>
              <a:defRPr sz="2100">
                <a:solidFill>
                  <a:schemeClr val="tx1"/>
                </a:solidFill>
                <a:latin typeface="Palatino Linotype" panose="0204050205050503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"/>
              <a:defRPr sz="1900">
                <a:solidFill>
                  <a:schemeClr val="tx1"/>
                </a:solidFill>
                <a:latin typeface="Palatino Linotype" panose="0204050205050503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"/>
              <a:defRPr sz="1700">
                <a:solidFill>
                  <a:schemeClr val="tx1"/>
                </a:solidFill>
                <a:latin typeface="Palatino Linotype" panose="0204050205050503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"/>
              <a:defRPr sz="1600">
                <a:solidFill>
                  <a:schemeClr val="tx1"/>
                </a:solidFill>
                <a:latin typeface="Palatino Linotype" panose="0204050205050503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ru-RU" altLang="ru-RU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37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3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3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3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3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2" grpId="0" animBg="1"/>
      <p:bldP spid="7373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AutoShape 2"/>
          <p:cNvSpPr>
            <a:spLocks noChangeArrowheads="1"/>
          </p:cNvSpPr>
          <p:nvPr/>
        </p:nvSpPr>
        <p:spPr bwMode="auto">
          <a:xfrm>
            <a:off x="228600" y="228600"/>
            <a:ext cx="8534400" cy="16002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ru-RU" altLang="ru-RU" sz="2400" b="1" dirty="0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>
              <a:defRPr/>
            </a:pPr>
            <a:endParaRPr lang="ru-RU" altLang="ru-RU" sz="2400" b="1" dirty="0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>
              <a:defRPr/>
            </a:pPr>
            <a:r>
              <a:rPr lang="ru-RU" altLang="ru-RU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Миф 4.  </a:t>
            </a:r>
          </a:p>
          <a:p>
            <a:pPr algn="ctr">
              <a:defRPr/>
            </a:pPr>
            <a:r>
              <a:rPr lang="ru-RU" altLang="ru-RU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Случаи сексуального насилия в </a:t>
            </a:r>
          </a:p>
          <a:p>
            <a:pPr algn="ctr">
              <a:defRPr/>
            </a:pPr>
            <a:r>
              <a:rPr lang="ru-RU" altLang="ru-RU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отношении детей– редкость</a:t>
            </a:r>
            <a:br>
              <a:rPr lang="ru-RU" altLang="ru-RU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endParaRPr lang="ru-RU" altLang="ru-RU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>
              <a:defRPr/>
            </a:pPr>
            <a:r>
              <a:rPr lang="ru-RU" altLang="ru-RU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</a:p>
        </p:txBody>
      </p:sp>
      <p:sp>
        <p:nvSpPr>
          <p:cNvPr id="74755" name="AutoShape 3"/>
          <p:cNvSpPr>
            <a:spLocks noChangeArrowheads="1"/>
          </p:cNvSpPr>
          <p:nvPr/>
        </p:nvSpPr>
        <p:spPr bwMode="auto">
          <a:xfrm>
            <a:off x="304800" y="2590800"/>
            <a:ext cx="8534400" cy="35052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ru-RU" altLang="ru-RU" sz="2800" b="1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>
              <a:defRPr/>
            </a:pPr>
            <a:endParaRPr lang="ru-RU" altLang="ru-RU" sz="2800" b="1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>
              <a:defRPr/>
            </a:pPr>
            <a:endParaRPr lang="ru-RU" altLang="ru-RU" sz="2800" b="1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>
              <a:defRPr/>
            </a:pPr>
            <a:endParaRPr lang="ru-RU" altLang="ru-RU" sz="3200" b="1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>
              <a:defRPr/>
            </a:pPr>
            <a:r>
              <a:rPr lang="ru-RU" altLang="ru-RU" sz="3200" b="1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Факт</a:t>
            </a:r>
          </a:p>
          <a:p>
            <a:pPr algn="ctr">
              <a:defRPr/>
            </a:pPr>
            <a:r>
              <a:rPr lang="ru-RU" altLang="ru-RU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По оценкам Центра социальной и судебной </a:t>
            </a:r>
          </a:p>
          <a:p>
            <a:pPr algn="ctr">
              <a:defRPr/>
            </a:pPr>
            <a:r>
              <a:rPr lang="ru-RU" altLang="ru-RU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психиатрии им. Сербского, </a:t>
            </a:r>
          </a:p>
          <a:p>
            <a:pPr algn="ctr">
              <a:defRPr/>
            </a:pPr>
            <a:r>
              <a:rPr lang="ru-RU" altLang="ru-RU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органы внутренних дел России ежегодно </a:t>
            </a:r>
          </a:p>
          <a:p>
            <a:pPr algn="ctr">
              <a:defRPr/>
            </a:pPr>
            <a:r>
              <a:rPr lang="ru-RU" altLang="ru-RU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регистрируют 7-8 тыс. случаев сексуального </a:t>
            </a:r>
          </a:p>
          <a:p>
            <a:pPr algn="ctr">
              <a:defRPr/>
            </a:pPr>
            <a:r>
              <a:rPr lang="ru-RU" altLang="ru-RU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насилия над детьми,</a:t>
            </a:r>
          </a:p>
          <a:p>
            <a:pPr algn="ctr">
              <a:defRPr/>
            </a:pPr>
            <a:r>
              <a:rPr lang="ru-RU" altLang="ru-RU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по которым возбуждаются уголовные дела.</a:t>
            </a:r>
            <a:endParaRPr lang="en-US" altLang="ru-RU" sz="280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>
              <a:defRPr/>
            </a:pPr>
            <a:endParaRPr lang="ru-RU" altLang="ru-RU" sz="2800" b="1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>
              <a:defRPr/>
            </a:pPr>
            <a:r>
              <a:rPr lang="ru-RU" altLang="ru-RU"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(</a:t>
            </a:r>
            <a:r>
              <a:rPr lang="en-US" altLang="ru-RU"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Малкина-Пых И. Г. Экстре­мальные ситуации.</a:t>
            </a:r>
            <a:endParaRPr lang="ru-RU" altLang="ru-RU" sz="120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>
              <a:defRPr/>
            </a:pPr>
            <a:r>
              <a:rPr lang="en-US" altLang="ru-RU"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Справочник практического психолога. -М.: Эксмо, 2006. - С. 594)</a:t>
            </a:r>
            <a:endParaRPr lang="ru-RU" altLang="ru-RU" sz="120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>
              <a:defRPr/>
            </a:pPr>
            <a:br>
              <a:rPr lang="ru-RU" altLang="ru-RU"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endParaRPr lang="ru-RU" altLang="ru-RU" sz="1200" i="1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>
              <a:defRPr/>
            </a:pPr>
            <a:endParaRPr lang="ru-RU" altLang="ru-RU" sz="120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>
              <a:defRPr/>
            </a:pPr>
            <a:br>
              <a:rPr lang="ru-RU" altLang="ru-RU" sz="1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endParaRPr lang="ru-RU" altLang="ru-RU" sz="12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74756" name="AutoShape 4"/>
          <p:cNvSpPr>
            <a:spLocks noChangeArrowheads="1"/>
          </p:cNvSpPr>
          <p:nvPr/>
        </p:nvSpPr>
        <p:spPr bwMode="auto">
          <a:xfrm>
            <a:off x="4114800" y="1828800"/>
            <a:ext cx="485775" cy="762000"/>
          </a:xfrm>
          <a:prstGeom prst="downArrow">
            <a:avLst>
              <a:gd name="adj1" fmla="val 50000"/>
              <a:gd name="adj2" fmla="val 5024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"/>
              <a:defRPr sz="2100">
                <a:solidFill>
                  <a:schemeClr val="tx1"/>
                </a:solidFill>
                <a:latin typeface="Palatino Linotype" panose="0204050205050503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"/>
              <a:defRPr sz="1900">
                <a:solidFill>
                  <a:schemeClr val="tx1"/>
                </a:solidFill>
                <a:latin typeface="Palatino Linotype" panose="0204050205050503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"/>
              <a:defRPr sz="1700">
                <a:solidFill>
                  <a:schemeClr val="tx1"/>
                </a:solidFill>
                <a:latin typeface="Palatino Linotype" panose="0204050205050503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"/>
              <a:defRPr sz="1600">
                <a:solidFill>
                  <a:schemeClr val="tx1"/>
                </a:solidFill>
                <a:latin typeface="Palatino Linotype" panose="0204050205050503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ru-RU" altLang="ru-RU" sz="1800">
              <a:latin typeface="Arial" panose="020B0604020202020204" pitchFamily="34" charset="0"/>
            </a:endParaRPr>
          </a:p>
        </p:txBody>
      </p:sp>
      <p:sp>
        <p:nvSpPr>
          <p:cNvPr id="19461" name="AutoShape 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153400" y="6172200"/>
            <a:ext cx="685800" cy="457200"/>
          </a:xfrm>
          <a:prstGeom prst="leftArrow">
            <a:avLst>
              <a:gd name="adj1" fmla="val 50000"/>
              <a:gd name="adj2" fmla="val 3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"/>
              <a:defRPr sz="2100">
                <a:solidFill>
                  <a:schemeClr val="tx1"/>
                </a:solidFill>
                <a:latin typeface="Palatino Linotype" panose="0204050205050503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"/>
              <a:defRPr sz="1900">
                <a:solidFill>
                  <a:schemeClr val="tx1"/>
                </a:solidFill>
                <a:latin typeface="Palatino Linotype" panose="0204050205050503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"/>
              <a:defRPr sz="1700">
                <a:solidFill>
                  <a:schemeClr val="tx1"/>
                </a:solidFill>
                <a:latin typeface="Palatino Linotype" panose="0204050205050503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"/>
              <a:defRPr sz="1600">
                <a:solidFill>
                  <a:schemeClr val="tx1"/>
                </a:solidFill>
                <a:latin typeface="Palatino Linotype" panose="0204050205050503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ru-RU" altLang="ru-RU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4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4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4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4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4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4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4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4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74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4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4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74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5" grpId="0" animBg="1"/>
      <p:bldP spid="74755" grpId="1" animBg="1"/>
      <p:bldP spid="74756" grpId="0" animBg="1"/>
      <p:bldP spid="74756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4" descr="stiker_child_cmy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34636"/>
            <a:ext cx="3429000" cy="3429000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~PP1543.WAV">
            <a:hlinkClick r:id="" action="ppaction://media"/>
          </p:cNvPr>
          <p:cNvPicPr>
            <a:picLocks noRot="1" noChangeAspect="1"/>
          </p:cNvPicPr>
          <p:nvPr>
            <a:wavAudioFile r:embed="rId1" name="~PP1705.WAV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6325" y="641032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33400" y="3657600"/>
            <a:ext cx="8162925" cy="290512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ru-RU" sz="3200" b="1" dirty="0"/>
              <a:t>ПРОКУРАТУРА   Г. ЕКАТЕРИНБУРГА</a:t>
            </a:r>
          </a:p>
          <a:p>
            <a:pPr algn="ctr">
              <a:lnSpc>
                <a:spcPct val="150000"/>
              </a:lnSpc>
            </a:pPr>
            <a:r>
              <a:rPr lang="ru-RU" sz="3200" b="1" dirty="0"/>
              <a:t>ул. Красноармейская,  89-а</a:t>
            </a:r>
          </a:p>
          <a:p>
            <a:pPr algn="ctr">
              <a:lnSpc>
                <a:spcPct val="150000"/>
              </a:lnSpc>
            </a:pPr>
            <a:r>
              <a:rPr lang="ru-RU" sz="3200" b="1" dirty="0"/>
              <a:t>тел: </a:t>
            </a:r>
            <a:r>
              <a:rPr lang="ru-RU" sz="6600" b="1" dirty="0"/>
              <a:t>251-97-59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3"/>
          <p:cNvSpPr>
            <a:spLocks noGrp="1"/>
          </p:cNvSpPr>
          <p:nvPr>
            <p:ph idx="1"/>
          </p:nvPr>
        </p:nvSpPr>
        <p:spPr>
          <a:xfrm>
            <a:off x="390525" y="1524000"/>
            <a:ext cx="8229600" cy="4221163"/>
          </a:xfrm>
        </p:spPr>
        <p:txBody>
          <a:bodyPr/>
          <a:lstStyle/>
          <a:p>
            <a:pPr marL="274320" indent="-256032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altLang="ru-RU" sz="2800" dirty="0">
                <a:latin typeface="Arial" charset="0"/>
              </a:rPr>
              <a:t>1.</a:t>
            </a:r>
            <a:r>
              <a:rPr lang="ru-RU" altLang="ru-RU" dirty="0">
                <a:latin typeface="Arial" charset="0"/>
              </a:rPr>
              <a:t> </a:t>
            </a:r>
            <a:r>
              <a:rPr lang="ru-RU" altLang="ru-RU" sz="2800" dirty="0">
                <a:latin typeface="Arial" charset="0"/>
              </a:rPr>
              <a:t>Декларация прав ребенка (1959)</a:t>
            </a:r>
          </a:p>
          <a:p>
            <a:pPr marL="274320" indent="-256032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ru-RU" altLang="ru-RU" sz="2800" dirty="0">
              <a:latin typeface="Arial" charset="0"/>
            </a:endParaRPr>
          </a:p>
          <a:p>
            <a:pPr marL="274320" indent="-256032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altLang="ru-RU" sz="2800" dirty="0">
                <a:latin typeface="Arial" charset="0"/>
              </a:rPr>
              <a:t>2. Конвенция ООН о правах ребенка (1989)</a:t>
            </a:r>
          </a:p>
          <a:p>
            <a:pPr marL="274320" indent="-256032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ru-RU" altLang="ru-RU" sz="2800" dirty="0">
              <a:latin typeface="Arial" charset="0"/>
            </a:endParaRPr>
          </a:p>
          <a:p>
            <a:pPr marL="274320" indent="-256032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altLang="ru-RU" sz="2800" dirty="0">
                <a:latin typeface="Arial" charset="0"/>
              </a:rPr>
              <a:t>3. Всемирная декларация об обеспечении выживания, защиты и развития детей (1990)</a:t>
            </a:r>
          </a:p>
        </p:txBody>
      </p:sp>
      <p:sp>
        <p:nvSpPr>
          <p:cNvPr id="21507" name="WordArt 4"/>
          <p:cNvSpPr>
            <a:spLocks noChangeArrowheads="1" noChangeShapeType="1" noTextEdit="1"/>
          </p:cNvSpPr>
          <p:nvPr/>
        </p:nvSpPr>
        <p:spPr bwMode="auto">
          <a:xfrm>
            <a:off x="533400" y="609600"/>
            <a:ext cx="8086725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Основные международные документы </a:t>
            </a:r>
          </a:p>
        </p:txBody>
      </p:sp>
      <p:sp>
        <p:nvSpPr>
          <p:cNvPr id="21508" name="AutoShape 6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153400" y="6172200"/>
            <a:ext cx="685800" cy="457200"/>
          </a:xfrm>
          <a:prstGeom prst="leftArrow">
            <a:avLst>
              <a:gd name="adj1" fmla="val 50000"/>
              <a:gd name="adj2" fmla="val 3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"/>
              <a:defRPr sz="2100">
                <a:solidFill>
                  <a:schemeClr val="tx1"/>
                </a:solidFill>
                <a:latin typeface="Palatino Linotype" panose="0204050205050503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"/>
              <a:defRPr sz="1900">
                <a:solidFill>
                  <a:schemeClr val="tx1"/>
                </a:solidFill>
                <a:latin typeface="Palatino Linotype" panose="0204050205050503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"/>
              <a:defRPr sz="1700">
                <a:solidFill>
                  <a:schemeClr val="tx1"/>
                </a:solidFill>
                <a:latin typeface="Palatino Linotype" panose="0204050205050503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"/>
              <a:defRPr sz="1600">
                <a:solidFill>
                  <a:schemeClr val="tx1"/>
                </a:solidFill>
                <a:latin typeface="Palatino Linotype" panose="0204050205050503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ru-RU" altLang="ru-RU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Rectangle 3"/>
          <p:cNvSpPr>
            <a:spLocks noGrp="1"/>
          </p:cNvSpPr>
          <p:nvPr>
            <p:ph idx="1"/>
          </p:nvPr>
        </p:nvSpPr>
        <p:spPr>
          <a:xfrm>
            <a:off x="914400" y="3932238"/>
            <a:ext cx="8001000" cy="2925762"/>
          </a:xfrm>
        </p:spPr>
        <p:txBody>
          <a:bodyPr/>
          <a:lstStyle/>
          <a:p>
            <a:pPr marL="274320" indent="-256032" eaLnBrk="1" fontAlgn="auto" hangingPunct="1">
              <a:spcAft>
                <a:spcPts val="0"/>
              </a:spcAft>
              <a:defRPr/>
            </a:pPr>
            <a:r>
              <a:rPr lang="ru-RU" altLang="ru-RU" b="1">
                <a:latin typeface="Arial" charset="0"/>
              </a:rPr>
              <a:t>АДМИНИСТРАТИВНАЯ ОТВЕТСТВЕННОСТЬ</a:t>
            </a:r>
          </a:p>
          <a:p>
            <a:pPr marL="274320" indent="-256032" eaLnBrk="1" fontAlgn="auto" hangingPunct="1">
              <a:spcAft>
                <a:spcPts val="0"/>
              </a:spcAft>
              <a:defRPr/>
            </a:pPr>
            <a:endParaRPr lang="ru-RU" altLang="ru-RU" b="1">
              <a:latin typeface="Arial" charset="0"/>
            </a:endParaRPr>
          </a:p>
          <a:p>
            <a:pPr marL="274320" indent="-256032" eaLnBrk="1" fontAlgn="auto" hangingPunct="1">
              <a:spcAft>
                <a:spcPts val="0"/>
              </a:spcAft>
              <a:defRPr/>
            </a:pPr>
            <a:r>
              <a:rPr lang="ru-RU" altLang="ru-RU" b="1">
                <a:latin typeface="Arial" charset="0"/>
              </a:rPr>
              <a:t>УГОЛОВНАЯ ОТВЕТСТВЕННОСТЬ</a:t>
            </a:r>
          </a:p>
          <a:p>
            <a:pPr marL="274320" indent="-256032" eaLnBrk="1" fontAlgn="auto" hangingPunct="1">
              <a:spcAft>
                <a:spcPts val="0"/>
              </a:spcAft>
              <a:defRPr/>
            </a:pPr>
            <a:endParaRPr lang="ru-RU" altLang="ru-RU" b="1">
              <a:latin typeface="Arial" charset="0"/>
            </a:endParaRPr>
          </a:p>
          <a:p>
            <a:pPr marL="274320" indent="-256032" eaLnBrk="1" fontAlgn="auto" hangingPunct="1">
              <a:spcAft>
                <a:spcPts val="0"/>
              </a:spcAft>
              <a:defRPr/>
            </a:pPr>
            <a:r>
              <a:rPr lang="ru-RU" altLang="ru-RU" b="1">
                <a:latin typeface="Arial" charset="0"/>
              </a:rPr>
              <a:t>ГРАЖДАНСКО-ПРАВОВАЯ ОТВЕТСТВЕННОСТЬ</a:t>
            </a:r>
          </a:p>
        </p:txBody>
      </p:sp>
      <p:pic>
        <p:nvPicPr>
          <p:cNvPr id="22531" name="Picture 4" descr="BL04072010110859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3" y="1219200"/>
            <a:ext cx="3536950" cy="3048000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532" name="WordArt 6"/>
          <p:cNvSpPr>
            <a:spLocks noChangeArrowheads="1" noChangeShapeType="1" noTextEdit="1"/>
          </p:cNvSpPr>
          <p:nvPr/>
        </p:nvSpPr>
        <p:spPr bwMode="auto">
          <a:xfrm>
            <a:off x="1828800" y="228600"/>
            <a:ext cx="6172200" cy="152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Ответственность за жестокое </a:t>
            </a:r>
          </a:p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обращение с детьми</a:t>
            </a:r>
          </a:p>
          <a:p>
            <a:pPr algn="ctr"/>
            <a:endParaRPr lang="ru-RU" sz="3600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 panose="020B080603090205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4" descr="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25" y="381000"/>
            <a:ext cx="9144000" cy="4357688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~PP1558.WAV">
            <a:hlinkClick r:id="" action="ppaction://media"/>
          </p:cNvPr>
          <p:cNvPicPr>
            <a:picLocks noRot="1" noChangeAspect="1"/>
          </p:cNvPicPr>
          <p:nvPr>
            <a:wavAudioFile r:embed="rId1" name="~PP1174.WAV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6325" y="641032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Grp="1"/>
          </p:cNvSpPr>
          <p:nvPr>
            <p:ph idx="1"/>
          </p:nvPr>
        </p:nvSpPr>
        <p:spPr>
          <a:xfrm>
            <a:off x="4114800" y="1905000"/>
            <a:ext cx="5029200" cy="4221163"/>
          </a:xfrm>
        </p:spPr>
        <p:txBody>
          <a:bodyPr/>
          <a:lstStyle/>
          <a:p>
            <a:pPr marL="274320" indent="-256032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altLang="ru-RU">
                <a:latin typeface="Arial" charset="0"/>
              </a:rPr>
              <a:t>   это вид отношения к ребенку, когда он умышленно ставится в физически и психически уязвимое положение, когда ему умышленно причиняют телесное повреждение или не предотвращают возможности его причинения.</a:t>
            </a:r>
            <a:r>
              <a:rPr lang="ru-RU" altLang="ru-RU"/>
              <a:t> </a:t>
            </a:r>
          </a:p>
        </p:txBody>
      </p:sp>
      <p:sp>
        <p:nvSpPr>
          <p:cNvPr id="45061" name="AutoShape 5"/>
          <p:cNvSpPr>
            <a:spLocks noChangeArrowheads="1"/>
          </p:cNvSpPr>
          <p:nvPr/>
        </p:nvSpPr>
        <p:spPr bwMode="auto">
          <a:xfrm>
            <a:off x="4419600" y="228600"/>
            <a:ext cx="4267200" cy="1600200"/>
          </a:xfrm>
          <a:prstGeom prst="wave">
            <a:avLst>
              <a:gd name="adj1" fmla="val 13005"/>
              <a:gd name="adj2" fmla="val 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"/>
              <a:defRPr sz="2100">
                <a:solidFill>
                  <a:schemeClr val="tx1"/>
                </a:solidFill>
                <a:latin typeface="Palatino Linotype" panose="0204050205050503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"/>
              <a:defRPr sz="1900">
                <a:solidFill>
                  <a:schemeClr val="tx1"/>
                </a:solidFill>
                <a:latin typeface="Palatino Linotype" panose="0204050205050503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"/>
              <a:defRPr sz="1700">
                <a:solidFill>
                  <a:schemeClr val="tx1"/>
                </a:solidFill>
                <a:latin typeface="Palatino Linotype" panose="0204050205050503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"/>
              <a:defRPr sz="1600">
                <a:solidFill>
                  <a:schemeClr val="tx1"/>
                </a:solidFill>
                <a:latin typeface="Palatino Linotype" panose="0204050205050503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3200" b="1" i="1">
                <a:latin typeface="Arial" panose="020B0604020202020204" pitchFamily="34" charset="0"/>
              </a:rPr>
              <a:t>Физическое насилие</a:t>
            </a:r>
          </a:p>
        </p:txBody>
      </p:sp>
      <p:pic>
        <p:nvPicPr>
          <p:cNvPr id="8196" name="Picture 4" descr="191110-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752600"/>
            <a:ext cx="3810000" cy="2781300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4"/>
          <p:cNvSpPr>
            <a:spLocks noChangeArrowheads="1"/>
          </p:cNvSpPr>
          <p:nvPr/>
        </p:nvSpPr>
        <p:spPr bwMode="auto">
          <a:xfrm>
            <a:off x="304800" y="381000"/>
            <a:ext cx="3962400" cy="4876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"/>
              <a:defRPr sz="2100">
                <a:solidFill>
                  <a:schemeClr val="tx1"/>
                </a:solidFill>
                <a:latin typeface="Palatino Linotype" panose="0204050205050503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"/>
              <a:defRPr sz="1900">
                <a:solidFill>
                  <a:schemeClr val="tx1"/>
                </a:solidFill>
                <a:latin typeface="Palatino Linotype" panose="0204050205050503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"/>
              <a:defRPr sz="1700">
                <a:solidFill>
                  <a:schemeClr val="tx1"/>
                </a:solidFill>
                <a:latin typeface="Palatino Linotype" panose="0204050205050503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"/>
              <a:defRPr sz="1600">
                <a:solidFill>
                  <a:schemeClr val="tx1"/>
                </a:solidFill>
                <a:latin typeface="Palatino Linotype" panose="0204050205050503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3200">
                <a:latin typeface="Arial" panose="020B0604020202020204" pitchFamily="34" charset="0"/>
              </a:rPr>
              <a:t>Родители, 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3200">
                <a:latin typeface="Arial" panose="020B0604020202020204" pitchFamily="34" charset="0"/>
              </a:rPr>
              <a:t>допускающие 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3200" b="1">
                <a:solidFill>
                  <a:srgbClr val="FF3300"/>
                </a:solidFill>
                <a:latin typeface="Arial" panose="020B0604020202020204" pitchFamily="34" charset="0"/>
              </a:rPr>
              <a:t>жестокость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3200">
                <a:latin typeface="Arial" panose="020B0604020202020204" pitchFamily="34" charset="0"/>
              </a:rPr>
              <a:t> в отношении 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3200">
                <a:latin typeface="Arial" panose="020B0604020202020204" pitchFamily="34" charset="0"/>
              </a:rPr>
              <a:t>своего ребенка, 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3200">
                <a:latin typeface="Arial" panose="020B0604020202020204" pitchFamily="34" charset="0"/>
              </a:rPr>
              <a:t>разрушают 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3200">
                <a:latin typeface="Arial" panose="020B0604020202020204" pitchFamily="34" charset="0"/>
              </a:rPr>
              <a:t>ожидание 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3200">
                <a:latin typeface="Arial" panose="020B0604020202020204" pitchFamily="34" charset="0"/>
              </a:rPr>
              <a:t>любви,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3200">
                <a:latin typeface="Arial" panose="020B0604020202020204" pitchFamily="34" charset="0"/>
              </a:rPr>
              <a:t> доверия и заботы</a:t>
            </a:r>
          </a:p>
        </p:txBody>
      </p:sp>
      <p:sp>
        <p:nvSpPr>
          <p:cNvPr id="9219" name="AutoShape 5"/>
          <p:cNvSpPr>
            <a:spLocks noChangeArrowheads="1"/>
          </p:cNvSpPr>
          <p:nvPr/>
        </p:nvSpPr>
        <p:spPr bwMode="auto">
          <a:xfrm>
            <a:off x="5029200" y="2514600"/>
            <a:ext cx="3733800" cy="4038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"/>
              <a:defRPr sz="2100">
                <a:solidFill>
                  <a:schemeClr val="tx1"/>
                </a:solidFill>
                <a:latin typeface="Palatino Linotype" panose="0204050205050503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"/>
              <a:defRPr sz="1900">
                <a:solidFill>
                  <a:schemeClr val="tx1"/>
                </a:solidFill>
                <a:latin typeface="Palatino Linotype" panose="0204050205050503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"/>
              <a:defRPr sz="1700">
                <a:solidFill>
                  <a:schemeClr val="tx1"/>
                </a:solidFill>
                <a:latin typeface="Palatino Linotype" panose="0204050205050503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"/>
              <a:defRPr sz="1600">
                <a:solidFill>
                  <a:schemeClr val="tx1"/>
                </a:solidFill>
                <a:latin typeface="Palatino Linotype" panose="0204050205050503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Wingdings" panose="05000000000000000000" pitchFamily="2" charset="2"/>
              <a:buChar char=""/>
              <a:defRPr sz="1500">
                <a:solidFill>
                  <a:schemeClr val="tx1"/>
                </a:solidFill>
                <a:latin typeface="Palatino Linotype" panose="0204050205050503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3200" b="1" i="1">
                <a:solidFill>
                  <a:schemeClr val="accent2"/>
                </a:solidFill>
                <a:latin typeface="Arial" panose="020B0604020202020204" pitchFamily="34" charset="0"/>
                <a:hlinkClick r:id="rId2" action="ppaction://hlinksldjump"/>
              </a:rPr>
              <a:t>Результат: </a:t>
            </a:r>
            <a:endParaRPr lang="ru-RU" altLang="ru-RU" sz="3200" b="1" i="1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endParaRPr lang="ru-RU" altLang="ru-RU" sz="3200" b="1" i="1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3200">
                <a:latin typeface="Arial" panose="020B0604020202020204" pitchFamily="34" charset="0"/>
              </a:rPr>
              <a:t>серьезные 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3200">
                <a:latin typeface="Arial" panose="020B0604020202020204" pitchFamily="34" charset="0"/>
              </a:rPr>
              <a:t>нарушения 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3200">
                <a:latin typeface="Arial" panose="020B0604020202020204" pitchFamily="34" charset="0"/>
              </a:rPr>
              <a:t>процесса 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3200">
                <a:latin typeface="Arial" panose="020B0604020202020204" pitchFamily="34" charset="0"/>
              </a:rPr>
              <a:t>развития</a:t>
            </a:r>
          </a:p>
        </p:txBody>
      </p:sp>
      <p:sp>
        <p:nvSpPr>
          <p:cNvPr id="9220" name="AutoShape 7"/>
          <p:cNvSpPr>
            <a:spLocks noChangeArrowheads="1"/>
          </p:cNvSpPr>
          <p:nvPr/>
        </p:nvSpPr>
        <p:spPr bwMode="auto">
          <a:xfrm>
            <a:off x="3886200" y="1219200"/>
            <a:ext cx="2209800" cy="17526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7817" y="5400"/>
                  <a:pt x="5400" y="7817"/>
                  <a:pt x="5400" y="10800"/>
                </a:cubicBezTo>
                <a:lnTo>
                  <a:pt x="0" y="10800"/>
                </a:ln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9221" name="Picture 3" descr="N:\семинар по жестокости\фото\white__social_reklama_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0"/>
            <a:ext cx="2362200" cy="196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idx="1"/>
          </p:nvPr>
        </p:nvSpPr>
        <p:spPr>
          <a:xfrm>
            <a:off x="4800600" y="914400"/>
            <a:ext cx="4343400" cy="5791200"/>
          </a:xfrm>
        </p:spPr>
        <p:txBody>
          <a:bodyPr/>
          <a:lstStyle/>
          <a:p>
            <a:pPr marL="27432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altLang="ru-RU" sz="3600"/>
              <a:t>  Травмы, причиненные родственниками регистрируются в 2 раза чаще, чем травмы, нанесенные незнакомыми лицами;</a:t>
            </a:r>
          </a:p>
          <a:p>
            <a:pPr marL="274320" indent="-256032" eaLnBrk="1" fontAlgn="auto" hangingPunct="1">
              <a:spcAft>
                <a:spcPts val="0"/>
              </a:spcAft>
              <a:buFontTx/>
              <a:buNone/>
              <a:defRPr/>
            </a:pPr>
            <a:endParaRPr lang="ru-RU" altLang="ru-RU" sz="3600"/>
          </a:p>
        </p:txBody>
      </p:sp>
      <p:sp>
        <p:nvSpPr>
          <p:cNvPr id="10243" name="WordArt 4"/>
          <p:cNvSpPr>
            <a:spLocks noChangeArrowheads="1" noChangeShapeType="1" noTextEdit="1"/>
          </p:cNvSpPr>
          <p:nvPr/>
        </p:nvSpPr>
        <p:spPr bwMode="auto">
          <a:xfrm>
            <a:off x="3048000" y="152400"/>
            <a:ext cx="1981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Факты </a:t>
            </a:r>
          </a:p>
        </p:txBody>
      </p:sp>
      <p:pic>
        <p:nvPicPr>
          <p:cNvPr id="10244" name="Picture 5" descr="big_201011062049526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990600"/>
            <a:ext cx="4397375" cy="5214938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idx="1"/>
          </p:nvPr>
        </p:nvSpPr>
        <p:spPr>
          <a:xfrm>
            <a:off x="4572000" y="990600"/>
            <a:ext cx="4114800" cy="5135563"/>
          </a:xfrm>
        </p:spPr>
        <p:txBody>
          <a:bodyPr/>
          <a:lstStyle/>
          <a:p>
            <a:pPr marL="274320" indent="-256032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ru-RU" altLang="ru-RU" sz="2800" dirty="0"/>
              <a:t>Чаще повреждения детям и подросткам наносили отцы;</a:t>
            </a:r>
          </a:p>
          <a:p>
            <a:pPr marL="274320" indent="-256032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ru-RU" altLang="ru-RU" sz="2800" dirty="0"/>
          </a:p>
          <a:p>
            <a:pPr marL="274320" indent="-256032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ru-RU" altLang="ru-RU" sz="2800" dirty="0"/>
              <a:t>Травмы, причинные матерями отличаются особой  жестокостью и тяжестью.  </a:t>
            </a:r>
            <a:br>
              <a:rPr lang="ru-RU" altLang="ru-RU" sz="2800" dirty="0"/>
            </a:br>
            <a:endParaRPr lang="ru-RU" altLang="ru-RU" sz="2800" dirty="0"/>
          </a:p>
          <a:p>
            <a:pPr marL="274320" indent="-256032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endParaRPr lang="ru-RU" altLang="ru-RU" dirty="0"/>
          </a:p>
        </p:txBody>
      </p:sp>
      <p:pic>
        <p:nvPicPr>
          <p:cNvPr id="11267" name="Picture 4" descr="179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057400"/>
            <a:ext cx="4267200" cy="2779713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68" name="WordArt 5"/>
          <p:cNvSpPr>
            <a:spLocks noChangeArrowheads="1" noChangeShapeType="1" noTextEdit="1"/>
          </p:cNvSpPr>
          <p:nvPr/>
        </p:nvSpPr>
        <p:spPr bwMode="auto">
          <a:xfrm>
            <a:off x="3276600" y="228600"/>
            <a:ext cx="1981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Факты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idx="1"/>
          </p:nvPr>
        </p:nvSpPr>
        <p:spPr>
          <a:xfrm>
            <a:off x="5257800" y="457200"/>
            <a:ext cx="3886200" cy="5867400"/>
          </a:xfrm>
        </p:spPr>
        <p:txBody>
          <a:bodyPr/>
          <a:lstStyle/>
          <a:p>
            <a:pPr marL="27432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altLang="ru-RU" sz="2800">
                <a:latin typeface="Times New Roman" pitchFamily="18" charset="0"/>
              </a:rPr>
              <a:t>    </a:t>
            </a:r>
            <a:r>
              <a:rPr lang="ru-RU" altLang="ru-RU" sz="3600">
                <a:latin typeface="Times New Roman" pitchFamily="18" charset="0"/>
              </a:rPr>
              <a:t>Спасаясь от жестокого обращения, ежегодно кончают жизнь самоубийством примерно 2 тыс. детей и подростков, 50 тыс. уходят из семьи, 6 тыс. — из детских домов и интернатов;</a:t>
            </a:r>
          </a:p>
          <a:p>
            <a:pPr marL="27432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ru-RU" altLang="ru-RU" sz="3600">
              <a:latin typeface="Times New Roman" pitchFamily="18" charset="0"/>
            </a:endParaRPr>
          </a:p>
        </p:txBody>
      </p:sp>
      <p:sp>
        <p:nvSpPr>
          <p:cNvPr id="12291" name="WordArt 4"/>
          <p:cNvSpPr>
            <a:spLocks noChangeArrowheads="1" noChangeShapeType="1" noTextEdit="1"/>
          </p:cNvSpPr>
          <p:nvPr/>
        </p:nvSpPr>
        <p:spPr bwMode="auto">
          <a:xfrm>
            <a:off x="3276600" y="228600"/>
            <a:ext cx="1981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Факты </a:t>
            </a:r>
          </a:p>
        </p:txBody>
      </p:sp>
      <p:pic>
        <p:nvPicPr>
          <p:cNvPr id="12292" name="Picture 6" descr="429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447800"/>
            <a:ext cx="5029200" cy="3771900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idx="1"/>
          </p:nvPr>
        </p:nvSpPr>
        <p:spPr>
          <a:xfrm>
            <a:off x="4191000" y="1143000"/>
            <a:ext cx="4648200" cy="5410200"/>
          </a:xfrm>
        </p:spPr>
        <p:txBody>
          <a:bodyPr/>
          <a:lstStyle/>
          <a:p>
            <a:pPr marL="27432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altLang="ru-RU" sz="3600">
                <a:latin typeface="Times New Roman" pitchFamily="18" charset="0"/>
              </a:rPr>
              <a:t>   В общей сложности 25—26 тыс. несовершеннолетних ежегодно становятся жертвами преступных посягательств, из них около 2 тыс. погибают, 8-9 тыс. получают телесные повреждения;</a:t>
            </a:r>
          </a:p>
          <a:p>
            <a:pPr marL="274320" indent="-256032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endParaRPr lang="ru-RU" altLang="ru-RU" sz="3600">
              <a:latin typeface="Times New Roman" pitchFamily="18" charset="0"/>
            </a:endParaRPr>
          </a:p>
        </p:txBody>
      </p:sp>
      <p:sp>
        <p:nvSpPr>
          <p:cNvPr id="13315" name="WordArt 4"/>
          <p:cNvSpPr>
            <a:spLocks noChangeArrowheads="1" noChangeShapeType="1" noTextEdit="1"/>
          </p:cNvSpPr>
          <p:nvPr/>
        </p:nvSpPr>
        <p:spPr bwMode="auto">
          <a:xfrm>
            <a:off x="3276600" y="228600"/>
            <a:ext cx="1981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Факты </a:t>
            </a:r>
          </a:p>
        </p:txBody>
      </p:sp>
      <p:pic>
        <p:nvPicPr>
          <p:cNvPr id="13316" name="Picture 5" descr="childabu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143000"/>
            <a:ext cx="3579813" cy="5343525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idx="1"/>
          </p:nvPr>
        </p:nvSpPr>
        <p:spPr>
          <a:xfrm>
            <a:off x="4419600" y="762000"/>
            <a:ext cx="4419600" cy="4953000"/>
          </a:xfrm>
        </p:spPr>
        <p:txBody>
          <a:bodyPr/>
          <a:lstStyle/>
          <a:p>
            <a:pPr marL="27432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altLang="ru-RU" dirty="0">
                <a:latin typeface="Times New Roman" pitchFamily="18" charset="0"/>
              </a:rPr>
              <a:t>   </a:t>
            </a:r>
            <a:r>
              <a:rPr lang="ru-RU" altLang="ru-RU" sz="4000" dirty="0">
                <a:latin typeface="Times New Roman" pitchFamily="18" charset="0"/>
              </a:rPr>
              <a:t>В России регистрируется свыше 2,5 тыс. сексуальных преступлений.</a:t>
            </a:r>
          </a:p>
        </p:txBody>
      </p:sp>
      <p:sp>
        <p:nvSpPr>
          <p:cNvPr id="14339" name="WordArt 4"/>
          <p:cNvSpPr>
            <a:spLocks noChangeArrowheads="1" noChangeShapeType="1" noTextEdit="1"/>
          </p:cNvSpPr>
          <p:nvPr/>
        </p:nvSpPr>
        <p:spPr bwMode="auto">
          <a:xfrm>
            <a:off x="3276600" y="228600"/>
            <a:ext cx="1981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Факты </a:t>
            </a:r>
          </a:p>
        </p:txBody>
      </p:sp>
      <p:pic>
        <p:nvPicPr>
          <p:cNvPr id="14340" name="Picture 5" descr="fa72168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828800"/>
            <a:ext cx="4267200" cy="3195638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idx="1"/>
          </p:nvPr>
        </p:nvSpPr>
        <p:spPr>
          <a:xfrm>
            <a:off x="4114800" y="457200"/>
            <a:ext cx="5029200" cy="6400800"/>
          </a:xfrm>
        </p:spPr>
        <p:txBody>
          <a:bodyPr/>
          <a:lstStyle/>
          <a:p>
            <a:pPr marL="274320" indent="-256032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ru-RU" altLang="ru-RU" sz="2800"/>
              <a:t>Выявлено 428 тыс. детей, против которых совершается насилие; </a:t>
            </a:r>
          </a:p>
          <a:p>
            <a:pPr marL="274320" indent="-256032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endParaRPr lang="ru-RU" altLang="ru-RU" sz="2800"/>
          </a:p>
          <a:p>
            <a:pPr marL="274320" indent="-256032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ru-RU" altLang="ru-RU" sz="2800"/>
              <a:t>из них 61 тыс. — с ранами, кровоподтеками и ожогами, полученными от лопат, кнутов, кожаных ремней, кипятка;</a:t>
            </a:r>
          </a:p>
          <a:p>
            <a:pPr marL="27432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altLang="ru-RU" sz="2800"/>
              <a:t> </a:t>
            </a:r>
          </a:p>
          <a:p>
            <a:pPr marL="274320" indent="-256032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ru-RU" altLang="ru-RU" sz="2800"/>
              <a:t>11 тыс. — изнасилованных детей;</a:t>
            </a:r>
          </a:p>
          <a:p>
            <a:pPr marL="27432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ru-RU" altLang="ru-RU" sz="2800"/>
          </a:p>
          <a:p>
            <a:pPr marL="274320" indent="-256032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ru-RU" altLang="ru-RU" sz="2800"/>
              <a:t>18 тыс. — детей, умерших от жестокого обращения.</a:t>
            </a:r>
            <a:r>
              <a:rPr lang="ru-RU" altLang="ru-RU" sz="2000"/>
              <a:t> </a:t>
            </a:r>
          </a:p>
        </p:txBody>
      </p:sp>
      <p:pic>
        <p:nvPicPr>
          <p:cNvPr id="15363" name="Picture 4" descr="article-1226475-07268DB1000005DC-233_468x3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362200"/>
            <a:ext cx="3886200" cy="2530475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64" name="WordArt 6"/>
          <p:cNvSpPr>
            <a:spLocks noChangeArrowheads="1" noChangeShapeType="1" noTextEdit="1"/>
          </p:cNvSpPr>
          <p:nvPr/>
        </p:nvSpPr>
        <p:spPr bwMode="auto">
          <a:xfrm>
            <a:off x="457200" y="381000"/>
            <a:ext cx="1981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Факты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479</TotalTime>
  <Words>564</Words>
  <Application>Microsoft Office PowerPoint</Application>
  <PresentationFormat>Экран (4:3)</PresentationFormat>
  <Paragraphs>117</Paragraphs>
  <Slides>17</Slides>
  <Notes>0</Notes>
  <HiddenSlides>0</HiddenSlides>
  <MMClips>2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</vt:lpstr>
      <vt:lpstr>Palatino Linotype</vt:lpstr>
      <vt:lpstr>Wingdings</vt:lpstr>
      <vt:lpstr>Calibri</vt:lpstr>
      <vt:lpstr>Wingdings 2</vt:lpstr>
      <vt:lpstr>Times New Roman</vt:lpstr>
      <vt:lpstr>Базовая</vt:lpstr>
      <vt:lpstr>Против насилия над детьми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Начальника</dc:creator>
  <cp:lastModifiedBy>Дарья Вишневская</cp:lastModifiedBy>
  <cp:revision>58</cp:revision>
  <cp:lastPrinted>1601-01-01T00:00:00Z</cp:lastPrinted>
  <dcterms:created xsi:type="dcterms:W3CDTF">1601-01-01T00:00:00Z</dcterms:created>
  <dcterms:modified xsi:type="dcterms:W3CDTF">2017-05-01T05:38:27Z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