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95" r:id="rId3"/>
    <p:sldId id="274" r:id="rId4"/>
    <p:sldId id="273" r:id="rId5"/>
    <p:sldId id="279" r:id="rId6"/>
    <p:sldId id="270" r:id="rId7"/>
    <p:sldId id="277" r:id="rId8"/>
    <p:sldId id="278" r:id="rId9"/>
    <p:sldId id="272" r:id="rId10"/>
    <p:sldId id="312" r:id="rId11"/>
    <p:sldId id="321" r:id="rId12"/>
    <p:sldId id="322" r:id="rId13"/>
    <p:sldId id="323" r:id="rId14"/>
    <p:sldId id="288" r:id="rId15"/>
    <p:sldId id="319" r:id="rId16"/>
    <p:sldId id="320" r:id="rId17"/>
    <p:sldId id="26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37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5C68A3-C891-4A28-95F0-347608EEB9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5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10A1E-90CE-49B1-A292-3C5E9C5CB7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709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78969-4D78-4DCE-A651-83779E42FF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46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9A56E-F7D4-4433-9EDE-9573AD88DA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21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71730B-0D36-4A36-828B-40070CC898E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83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02E8149-55CE-420C-8EB1-45A1972B10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66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A15443-067E-402E-833F-3DD4CD5836A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4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2C20A-FD73-49F8-B203-E2755CD479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430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F32F0-A719-44E9-AD49-7DE1025562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78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1691EA-FB6E-4BA4-89E7-F9455FBEA92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2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F175A9-6B7B-4430-9873-0D9F65AD073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2DADCAE4-54B8-410C-BE3D-D814CFC8ABB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9" r:id="rId1"/>
    <p:sldLayoutId id="2147483843" r:id="rId2"/>
    <p:sldLayoutId id="2147483850" r:id="rId3"/>
    <p:sldLayoutId id="2147483844" r:id="rId4"/>
    <p:sldLayoutId id="2147483851" r:id="rId5"/>
    <p:sldLayoutId id="2147483845" r:id="rId6"/>
    <p:sldLayoutId id="2147483846" r:id="rId7"/>
    <p:sldLayoutId id="2147483852" r:id="rId8"/>
    <p:sldLayoutId id="2147483853" r:id="rId9"/>
    <p:sldLayoutId id="2147483847" r:id="rId10"/>
    <p:sldLayoutId id="21474838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1513"/>
            <a:ext cx="8832850" cy="43291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rgbClr val="FFFF00"/>
                </a:solidFill>
              </a:rPr>
              <a:t>Против насилия над детьми</a:t>
            </a:r>
          </a:p>
        </p:txBody>
      </p:sp>
      <p:sp>
        <p:nvSpPr>
          <p:cNvPr id="7171" name="Rectangle 6"/>
          <p:cNvSpPr>
            <a:spLocks/>
          </p:cNvSpPr>
          <p:nvPr/>
        </p:nvSpPr>
        <p:spPr bwMode="auto">
          <a:xfrm>
            <a:off x="838200" y="1143000"/>
            <a:ext cx="8001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ru-RU" altLang="ru-RU" sz="4400" dirty="0">
                <a:solidFill>
                  <a:schemeClr val="tx2"/>
                </a:solidFill>
                <a:latin typeface="Arial" panose="020B0604020202020204" pitchFamily="34" charset="0"/>
              </a:rPr>
              <a:t>МБДОУ – детский сад №128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ru-RU" altLang="ru-RU" sz="4400" dirty="0">
                <a:solidFill>
                  <a:schemeClr val="tx2"/>
                </a:solidFill>
                <a:latin typeface="Arial" panose="020B0604020202020204" pitchFamily="34" charset="0"/>
              </a:rPr>
              <a:t>Г. Екатеринбурга</a:t>
            </a:r>
            <a:br>
              <a:rPr lang="ru-RU" altLang="ru-RU" sz="44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ru-RU" altLang="ru-RU" sz="4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7172" name="Picture 4" descr="1262103725_cutebaby048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3846513"/>
            <a:ext cx="4310062" cy="29845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228600" y="228600"/>
            <a:ext cx="8534400" cy="1600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Миф 1.   </a:t>
            </a:r>
          </a:p>
          <a:p>
            <a:pPr algn="ctr">
              <a:defRPr/>
            </a:pPr>
            <a:r>
              <a:rPr lang="ru-RU" altLang="ru-RU" sz="240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Дети чаще подвергаются насилию в социально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неблагополучных семьях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371600" y="5638800"/>
            <a:ext cx="6477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ru-RU" sz="1200">
                <a:effectLst>
                  <a:outerShdw blurRad="38100" dist="38100" dir="2700000" algn="tl">
                    <a:srgbClr val="444D26"/>
                  </a:outerShdw>
                </a:effectLst>
                <a:latin typeface="Arial" charset="0"/>
              </a:rPr>
              <a:t>Беличева С. А. Проблемы выявления и предупреждения семейного насилия //Вестник психо - социальной и коррекционно-</a:t>
            </a:r>
            <a:endParaRPr lang="ru-RU" altLang="ru-RU" sz="1200">
              <a:effectLst>
                <a:outerShdw blurRad="38100" dist="38100" dir="2700000" algn="tl">
                  <a:srgbClr val="444D26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altLang="ru-RU" sz="1200">
                <a:effectLst>
                  <a:outerShdw blurRad="38100" dist="38100" dir="2700000" algn="tl">
                    <a:srgbClr val="444D26"/>
                  </a:outerShdw>
                </a:effectLst>
                <a:latin typeface="Arial" charset="0"/>
              </a:rPr>
              <a:t>реабилитационной работы. - 2006. -№ 2. - С. 60).</a:t>
            </a:r>
            <a:endParaRPr lang="ru-RU" altLang="ru-RU" sz="1200">
              <a:effectLst>
                <a:outerShdw blurRad="38100" dist="38100" dir="2700000" algn="tl">
                  <a:srgbClr val="444D26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endParaRPr lang="ru-RU" altLang="ru-RU" sz="1200">
              <a:latin typeface="Arial" charset="0"/>
            </a:endParaRP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152400" y="2590800"/>
            <a:ext cx="8686800" cy="2971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alt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Факт</a:t>
            </a:r>
            <a:r>
              <a:rPr lang="ru-RU" altLang="ru-RU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Насилие в семье не ограничивается</a:t>
            </a:r>
          </a:p>
          <a:p>
            <a:pPr algn="ctr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определенными </a:t>
            </a:r>
          </a:p>
          <a:p>
            <a:pPr algn="ctr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социальными группами или слоями населения.</a:t>
            </a:r>
          </a:p>
          <a:p>
            <a:pPr algn="ctr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Оно может присутствовать и в семьях с высоким </a:t>
            </a:r>
          </a:p>
          <a:p>
            <a:pPr algn="ctr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уровнем образования и доходов.</a:t>
            </a:r>
          </a:p>
          <a:p>
            <a:pPr algn="ctr">
              <a:defRPr/>
            </a:pPr>
            <a:endParaRPr lang="ru-RU" altLang="ru-RU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dirty="0">
              <a:latin typeface="Arial" charset="0"/>
            </a:endParaRPr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>
            <a:off x="4114800" y="1828800"/>
            <a:ext cx="485775" cy="762000"/>
          </a:xfrm>
          <a:prstGeom prst="downArrow">
            <a:avLst>
              <a:gd name="adj1" fmla="val 50000"/>
              <a:gd name="adj2" fmla="val 502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  <p:bldP spid="624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228600" y="228600"/>
            <a:ext cx="8534400" cy="1600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Миф 2.  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Физические наказания могут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пойти ребенку на пользу</a:t>
            </a:r>
            <a:r>
              <a:rPr lang="ru-RU" altLang="ru-RU" sz="240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371600" y="5791200"/>
            <a:ext cx="6477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altLang="ru-RU" sz="1800">
                <a:latin typeface="Arial" panose="020B0604020202020204" pitchFamily="34" charset="0"/>
              </a:rPr>
              <a:t>(</a:t>
            </a:r>
            <a:r>
              <a:rPr lang="en-US" altLang="ru-RU" sz="1200">
                <a:latin typeface="Arial" panose="020B0604020202020204" pitchFamily="34" charset="0"/>
              </a:rPr>
              <a:t>Бэрон, Р., Ри­чардсон, Д. Агрессия. - СПб.: Питер, 2000. - С. 103)</a:t>
            </a:r>
            <a:endParaRPr lang="ru-RU" altLang="ru-RU" sz="12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152400" y="2590800"/>
            <a:ext cx="8686800" cy="2971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Факт</a:t>
            </a:r>
            <a:endParaRPr lang="ru-RU" altLang="ru-RU" sz="3200" i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3200" i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Физические наказания оставляют в детях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чувства страха и унижения и желание отомстить</a:t>
            </a:r>
          </a:p>
          <a:p>
            <a:pPr algn="ctr">
              <a:defRPr/>
            </a:pPr>
            <a:endParaRPr lang="ru-RU" altLang="ru-RU" sz="2800">
              <a:latin typeface="Arial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4114800" y="1828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228600" y="228600"/>
            <a:ext cx="8534400" cy="1600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altLang="ru-RU" sz="2400" b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Миф 3.  </a:t>
            </a:r>
          </a:p>
          <a:p>
            <a:pPr algn="ctr">
              <a:defRPr/>
            </a:pPr>
            <a:r>
              <a:rPr lang="ru-RU" altLang="ru-RU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Дети могут провоцировать взрослых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 жестокое обращение</a:t>
            </a:r>
            <a:b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304800" y="2590800"/>
            <a:ext cx="8534400" cy="3505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altLang="ru-RU" sz="2800" b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2800" b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2800" b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Факт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Дети, как и другие люди, могут заставлять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взрослых испытывать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недовольство, раздражение и даже сильный гнев.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Но только взрослые ответственны за то,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какие способы –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они выбирают для выражения своего гнева</a:t>
            </a:r>
            <a:endParaRPr lang="ru-RU" altLang="ru-RU" sz="28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28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altLang="ru-RU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Хьелл, Я., Зиглер, Д. Теории личности. - СПб.: Питер, 2000. - С. 422)</a:t>
            </a:r>
            <a:endParaRPr lang="ru-RU" altLang="ru-RU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br>
              <a:rPr lang="ru-RU" altLang="ru-RU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altLang="ru-RU" sz="1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4114800" y="1828800"/>
            <a:ext cx="485775" cy="762000"/>
          </a:xfrm>
          <a:prstGeom prst="downArrow">
            <a:avLst>
              <a:gd name="adj1" fmla="val 50000"/>
              <a:gd name="adj2" fmla="val 502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228600" y="228600"/>
            <a:ext cx="8534400" cy="1600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alt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Миф 4.  </a:t>
            </a:r>
          </a:p>
          <a:p>
            <a:pPr algn="ctr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Случаи сексуального насилия в </a:t>
            </a:r>
          </a:p>
          <a:p>
            <a:pPr algn="ctr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отношении детей– редкость</a:t>
            </a:r>
            <a:br>
              <a:rPr lang="ru-RU" alt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alt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304800" y="2590800"/>
            <a:ext cx="8534400" cy="3505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altLang="ru-RU" sz="2800" b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2800" b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2800" b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3200" b="1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Факт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 оценкам Центра социальной и судебной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психиатрии им. Сербского,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органы внутренних дел России ежегодно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регистрируют 7-8 тыс. случаев сексуального 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насилия над детьми,</a:t>
            </a:r>
          </a:p>
          <a:p>
            <a:pPr algn="ctr"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по которым возбуждаются уголовные дела.</a:t>
            </a:r>
            <a:endParaRPr lang="en-US" altLang="ru-RU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altLang="ru-RU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altLang="ru-RU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Малкина-Пых И. Г. Экстре­мальные ситуации.</a:t>
            </a:r>
            <a:endParaRPr lang="ru-RU" altLang="ru-RU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altLang="ru-RU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Справочник практического психолога. -М.: Эксмо, 2006. - С. 594)</a:t>
            </a:r>
            <a:endParaRPr lang="ru-RU" altLang="ru-RU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br>
              <a:rPr lang="ru-RU" altLang="ru-RU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altLang="ru-RU" sz="12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altLang="ru-RU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br>
              <a:rPr lang="ru-RU" altLang="ru-RU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altLang="ru-RU" sz="1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4114800" y="1828800"/>
            <a:ext cx="485775" cy="762000"/>
          </a:xfrm>
          <a:prstGeom prst="downArrow">
            <a:avLst>
              <a:gd name="adj1" fmla="val 50000"/>
              <a:gd name="adj2" fmla="val 502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946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172200"/>
            <a:ext cx="685800" cy="4572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/>
      <p:bldP spid="74755" grpId="1" animBg="1"/>
      <p:bldP spid="74756" grpId="0" animBg="1"/>
      <p:bldP spid="7475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stiker_child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636"/>
            <a:ext cx="3429000" cy="3429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~PP1543.WAV">
            <a:hlinkClick r:id="" action="ppaction://media"/>
          </p:cNvPr>
          <p:cNvPicPr>
            <a:picLocks noRot="1" noChangeAspect="1"/>
          </p:cNvPicPr>
          <p:nvPr>
            <a:wavAudioFile r:embed="rId1" name="~PP1705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3400" y="3657600"/>
            <a:ext cx="8162925" cy="29051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3200" b="1" dirty="0"/>
              <a:t>ПРОКУРАТУРА   Г. ЕКАТЕРИНБУРГА</a:t>
            </a:r>
          </a:p>
          <a:p>
            <a:pPr algn="ctr">
              <a:lnSpc>
                <a:spcPct val="150000"/>
              </a:lnSpc>
            </a:pPr>
            <a:r>
              <a:rPr lang="ru-RU" sz="3200" b="1" dirty="0"/>
              <a:t>ул. Красноармейская,  89-а</a:t>
            </a:r>
          </a:p>
          <a:p>
            <a:pPr algn="ctr">
              <a:lnSpc>
                <a:spcPct val="150000"/>
              </a:lnSpc>
            </a:pPr>
            <a:r>
              <a:rPr lang="ru-RU" sz="3200" b="1" dirty="0"/>
              <a:t>тел: </a:t>
            </a:r>
            <a:r>
              <a:rPr lang="ru-RU" sz="6600" b="1" dirty="0"/>
              <a:t>251-97-59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/>
          </p:cNvSpPr>
          <p:nvPr>
            <p:ph idx="1"/>
          </p:nvPr>
        </p:nvSpPr>
        <p:spPr>
          <a:xfrm>
            <a:off x="390525" y="1524000"/>
            <a:ext cx="8229600" cy="4221163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800" dirty="0">
                <a:latin typeface="Arial" charset="0"/>
              </a:rPr>
              <a:t>1.</a:t>
            </a:r>
            <a:r>
              <a:rPr lang="ru-RU" altLang="ru-RU" dirty="0">
                <a:latin typeface="Arial" charset="0"/>
              </a:rPr>
              <a:t> </a:t>
            </a:r>
            <a:r>
              <a:rPr lang="ru-RU" altLang="ru-RU" sz="2800" dirty="0">
                <a:latin typeface="Arial" charset="0"/>
              </a:rPr>
              <a:t>Декларация прав ребенка (1959)</a:t>
            </a:r>
          </a:p>
          <a:p>
            <a:pPr marL="27432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2800" dirty="0">
              <a:latin typeface="Arial" charset="0"/>
            </a:endParaRPr>
          </a:p>
          <a:p>
            <a:pPr marL="27432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800" dirty="0">
                <a:latin typeface="Arial" charset="0"/>
              </a:rPr>
              <a:t>2. Конвенция ООН о правах ребенка (1989)</a:t>
            </a:r>
          </a:p>
          <a:p>
            <a:pPr marL="27432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2800" dirty="0">
              <a:latin typeface="Arial" charset="0"/>
            </a:endParaRPr>
          </a:p>
          <a:p>
            <a:pPr marL="27432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800" dirty="0">
                <a:latin typeface="Arial" charset="0"/>
              </a:rPr>
              <a:t>3. Всемирная декларация об обеспечении выживания, защиты и развития детей (1990)</a:t>
            </a: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80867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Основные международные документы </a:t>
            </a:r>
          </a:p>
        </p:txBody>
      </p:sp>
      <p:sp>
        <p:nvSpPr>
          <p:cNvPr id="2150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172200"/>
            <a:ext cx="685800" cy="4572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/>
          </p:cNvSpPr>
          <p:nvPr>
            <p:ph idx="1"/>
          </p:nvPr>
        </p:nvSpPr>
        <p:spPr>
          <a:xfrm>
            <a:off x="914400" y="3932238"/>
            <a:ext cx="8001000" cy="2925762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defRPr/>
            </a:pPr>
            <a:r>
              <a:rPr lang="ru-RU" altLang="ru-RU" b="1">
                <a:latin typeface="Arial" charset="0"/>
              </a:rPr>
              <a:t>АДМИНИСТРАТИВНАЯ ОТВЕТСТВЕННОСТЬ</a:t>
            </a: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ru-RU" altLang="ru-RU" b="1">
              <a:latin typeface="Arial" charset="0"/>
            </a:endParaRP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r>
              <a:rPr lang="ru-RU" altLang="ru-RU" b="1">
                <a:latin typeface="Arial" charset="0"/>
              </a:rPr>
              <a:t>УГОЛОВНАЯ ОТВЕТСТВЕННОСТЬ</a:t>
            </a: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ru-RU" altLang="ru-RU" b="1">
              <a:latin typeface="Arial" charset="0"/>
            </a:endParaRP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r>
              <a:rPr lang="ru-RU" altLang="ru-RU" b="1">
                <a:latin typeface="Arial" charset="0"/>
              </a:rPr>
              <a:t>ГРАЖДАНСКО-ПРАВОВАЯ ОТВЕТСТВЕННОСТЬ</a:t>
            </a:r>
          </a:p>
        </p:txBody>
      </p:sp>
      <p:pic>
        <p:nvPicPr>
          <p:cNvPr id="22531" name="Picture 4" descr="BL0407201011085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219200"/>
            <a:ext cx="3536950" cy="304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WordArt 6"/>
          <p:cNvSpPr>
            <a:spLocks noChangeArrowheads="1" noChangeShapeType="1" noTextEdit="1"/>
          </p:cNvSpPr>
          <p:nvPr/>
        </p:nvSpPr>
        <p:spPr bwMode="auto">
          <a:xfrm>
            <a:off x="1828800" y="228600"/>
            <a:ext cx="6172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Ответственность за жестокое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обращение с детьми</a:t>
            </a:r>
          </a:p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381000"/>
            <a:ext cx="9144000" cy="435768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~PP1558.WAV">
            <a:hlinkClick r:id="" action="ppaction://media"/>
          </p:cNvPr>
          <p:cNvPicPr>
            <a:picLocks noRot="1" noChangeAspect="1"/>
          </p:cNvPicPr>
          <p:nvPr>
            <a:wavAudioFile r:embed="rId1" name="~PP117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4114800" y="1905000"/>
            <a:ext cx="5029200" cy="4221163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>
                <a:latin typeface="Arial" charset="0"/>
              </a:rPr>
              <a:t>   это вид отношения к ребенку, когда он умышленно ставится в физически и психически уязвимое положение, когда ему умышленно причиняют телесное повреждение или не предотвращают возможности его причинения.</a:t>
            </a:r>
            <a:r>
              <a:rPr lang="ru-RU" altLang="ru-RU"/>
              <a:t> 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4419600" y="228600"/>
            <a:ext cx="4267200" cy="16002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 b="1" i="1">
                <a:latin typeface="Arial" panose="020B0604020202020204" pitchFamily="34" charset="0"/>
              </a:rPr>
              <a:t>Физическое насилие</a:t>
            </a:r>
          </a:p>
        </p:txBody>
      </p:sp>
      <p:pic>
        <p:nvPicPr>
          <p:cNvPr id="8196" name="Picture 4" descr="191110-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810000" cy="27813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304800" y="381000"/>
            <a:ext cx="3962400" cy="487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Родители,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допускающие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 b="1">
                <a:solidFill>
                  <a:srgbClr val="FF3300"/>
                </a:solidFill>
                <a:latin typeface="Arial" panose="020B0604020202020204" pitchFamily="34" charset="0"/>
              </a:rPr>
              <a:t>жестокость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 в отношении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своего ребенка,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разрушают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ожидание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любви,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 доверия и заботы</a:t>
            </a: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5029200" y="2514600"/>
            <a:ext cx="3733800" cy="403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 b="1" i="1">
                <a:solidFill>
                  <a:schemeClr val="accent2"/>
                </a:solidFill>
                <a:latin typeface="Arial" panose="020B0604020202020204" pitchFamily="34" charset="0"/>
                <a:hlinkClick r:id="rId2" action="ppaction://hlinksldjump"/>
              </a:rPr>
              <a:t>Результат: </a:t>
            </a:r>
            <a:endParaRPr lang="ru-RU" altLang="ru-RU" sz="3200" b="1" i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3200" b="1" i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серьезные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нарушения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процесса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200">
                <a:latin typeface="Arial" panose="020B0604020202020204" pitchFamily="34" charset="0"/>
              </a:rPr>
              <a:t>развития</a:t>
            </a:r>
          </a:p>
        </p:txBody>
      </p:sp>
      <p:sp>
        <p:nvSpPr>
          <p:cNvPr id="9220" name="AutoShape 7"/>
          <p:cNvSpPr>
            <a:spLocks noChangeArrowheads="1"/>
          </p:cNvSpPr>
          <p:nvPr/>
        </p:nvSpPr>
        <p:spPr bwMode="auto">
          <a:xfrm>
            <a:off x="3886200" y="1219200"/>
            <a:ext cx="2209800" cy="1752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1" name="Picture 3" descr="N:\семинар по жестокости\фото\white__social_reklama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3622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800600" y="914400"/>
            <a:ext cx="4343400" cy="57912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3600"/>
              <a:t>  Травмы, причиненные родственниками регистрируются в 2 раза чаще, чем травмы, нанесенные незнакомыми лицами;</a:t>
            </a:r>
          </a:p>
          <a:p>
            <a:pPr marL="27432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sz="3600"/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3048000" y="152400"/>
            <a:ext cx="1981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Факты </a:t>
            </a:r>
          </a:p>
        </p:txBody>
      </p:sp>
      <p:pic>
        <p:nvPicPr>
          <p:cNvPr id="10244" name="Picture 5" descr="big_2010110620495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4397375" cy="521493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990600"/>
            <a:ext cx="4114800" cy="5135563"/>
          </a:xfrm>
        </p:spPr>
        <p:txBody>
          <a:bodyPr/>
          <a:lstStyle/>
          <a:p>
            <a:pPr marL="274320" indent="-25603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800" dirty="0"/>
              <a:t>Чаще повреждения детям и подросткам наносили отцы;</a:t>
            </a:r>
          </a:p>
          <a:p>
            <a:pPr marL="27432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2800" dirty="0"/>
          </a:p>
          <a:p>
            <a:pPr marL="274320" indent="-25603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800" dirty="0"/>
              <a:t>Травмы, причинные матерями отличаются особой  жестокостью и тяжестью.  </a:t>
            </a:r>
            <a:br>
              <a:rPr lang="ru-RU" altLang="ru-RU" sz="2800" dirty="0"/>
            </a:br>
            <a:endParaRPr lang="ru-RU" altLang="ru-RU" sz="2800" dirty="0"/>
          </a:p>
          <a:p>
            <a:pPr marL="274320" indent="-25603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ru-RU" altLang="ru-RU" dirty="0"/>
          </a:p>
        </p:txBody>
      </p:sp>
      <p:pic>
        <p:nvPicPr>
          <p:cNvPr id="11267" name="Picture 4" descr="179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267200" cy="27797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WordArt 5"/>
          <p:cNvSpPr>
            <a:spLocks noChangeArrowheads="1" noChangeShapeType="1" noTextEdit="1"/>
          </p:cNvSpPr>
          <p:nvPr/>
        </p:nvSpPr>
        <p:spPr bwMode="auto">
          <a:xfrm>
            <a:off x="3276600" y="228600"/>
            <a:ext cx="1981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Факты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5257800" y="457200"/>
            <a:ext cx="3886200" cy="5867400"/>
          </a:xfrm>
        </p:spPr>
        <p:txBody>
          <a:bodyPr/>
          <a:lstStyle/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800">
                <a:latin typeface="Times New Roman" pitchFamily="18" charset="0"/>
              </a:rPr>
              <a:t>    </a:t>
            </a:r>
            <a:r>
              <a:rPr lang="ru-RU" altLang="ru-RU" sz="3600">
                <a:latin typeface="Times New Roman" pitchFamily="18" charset="0"/>
              </a:rPr>
              <a:t>Спасаясь от жестокого обращения, ежегодно кончают жизнь самоубийством примерно 2 тыс. детей и подростков, 50 тыс. уходят из семьи, 6 тыс. — из детских домов и интернатов;</a:t>
            </a:r>
          </a:p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3600">
              <a:latin typeface="Times New Roman" pitchFamily="18" charset="0"/>
            </a:endParaRP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3276600" y="228600"/>
            <a:ext cx="1981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Факты </a:t>
            </a:r>
          </a:p>
        </p:txBody>
      </p:sp>
      <p:pic>
        <p:nvPicPr>
          <p:cNvPr id="12292" name="Picture 6" descr="42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5029200" cy="37719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191000" y="1143000"/>
            <a:ext cx="4648200" cy="5410200"/>
          </a:xfrm>
        </p:spPr>
        <p:txBody>
          <a:bodyPr/>
          <a:lstStyle/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3600">
                <a:latin typeface="Times New Roman" pitchFamily="18" charset="0"/>
              </a:rPr>
              <a:t>   В общей сложности 25—26 тыс. несовершеннолетних ежегодно становятся жертвами преступных посягательств, из них около 2 тыс. погибают, 8-9 тыс. получают телесные повреждения;</a:t>
            </a:r>
          </a:p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sz="3600">
              <a:latin typeface="Times New Roman" pitchFamily="18" charset="0"/>
            </a:endParaRP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276600" y="228600"/>
            <a:ext cx="1981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Факты </a:t>
            </a:r>
          </a:p>
        </p:txBody>
      </p:sp>
      <p:pic>
        <p:nvPicPr>
          <p:cNvPr id="13316" name="Picture 5" descr="childab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3579813" cy="53435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762000"/>
            <a:ext cx="4419600" cy="49530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>
                <a:latin typeface="Times New Roman" pitchFamily="18" charset="0"/>
              </a:rPr>
              <a:t>   </a:t>
            </a:r>
            <a:r>
              <a:rPr lang="ru-RU" altLang="ru-RU" sz="4000" dirty="0">
                <a:latin typeface="Times New Roman" pitchFamily="18" charset="0"/>
              </a:rPr>
              <a:t>В России регистрируется свыше 2,5 тыс. сексуальных преступлений.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3276600" y="228600"/>
            <a:ext cx="1981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Факты </a:t>
            </a:r>
          </a:p>
        </p:txBody>
      </p:sp>
      <p:pic>
        <p:nvPicPr>
          <p:cNvPr id="14340" name="Picture 5" descr="fa7216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4267200" cy="319563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114800" y="457200"/>
            <a:ext cx="5029200" cy="6400800"/>
          </a:xfrm>
        </p:spPr>
        <p:txBody>
          <a:bodyPr/>
          <a:lstStyle/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2800"/>
              <a:t>Выявлено 428 тыс. детей, против которых совершается насилие; </a:t>
            </a:r>
          </a:p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sz="2800"/>
          </a:p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2800"/>
              <a:t>из них 61 тыс. — с ранами, кровоподтеками и ожогами, полученными от лопат, кнутов, кожаных ремней, кипятка;</a:t>
            </a:r>
          </a:p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800"/>
              <a:t> </a:t>
            </a:r>
          </a:p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2800"/>
              <a:t>11 тыс. — изнасилованных детей;</a:t>
            </a:r>
          </a:p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2800"/>
          </a:p>
          <a:p>
            <a:pPr marL="27432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2800"/>
              <a:t>18 тыс. — детей, умерших от жестокого обращения.</a:t>
            </a:r>
            <a:r>
              <a:rPr lang="ru-RU" altLang="ru-RU" sz="2000"/>
              <a:t> </a:t>
            </a:r>
          </a:p>
        </p:txBody>
      </p:sp>
      <p:pic>
        <p:nvPicPr>
          <p:cNvPr id="15363" name="Picture 4" descr="article-1226475-07268DB1000005DC-233_468x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3886200" cy="2530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1981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Факты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479</TotalTime>
  <Words>564</Words>
  <Application>Microsoft Office PowerPoint</Application>
  <PresentationFormat>Экран (4:3)</PresentationFormat>
  <Paragraphs>117</Paragraphs>
  <Slides>17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Palatino Linotype</vt:lpstr>
      <vt:lpstr>Wingdings</vt:lpstr>
      <vt:lpstr>Calibri</vt:lpstr>
      <vt:lpstr>Wingdings 2</vt:lpstr>
      <vt:lpstr>Times New Roman</vt:lpstr>
      <vt:lpstr>Базовая</vt:lpstr>
      <vt:lpstr>Против насилия над детьми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Начальника</dc:creator>
  <cp:lastModifiedBy>Дарья Вишневская</cp:lastModifiedBy>
  <cp:revision>58</cp:revision>
  <cp:lastPrinted>1601-01-01T00:00:00Z</cp:lastPrinted>
  <dcterms:created xsi:type="dcterms:W3CDTF">1601-01-01T00:00:00Z</dcterms:created>
  <dcterms:modified xsi:type="dcterms:W3CDTF">2017-05-01T05:38:27Z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