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seprodetok.ru/dlya-roditelej/giperopeka-rebenka/" TargetMode="External"/><Relationship Id="rId2" Type="http://schemas.openxmlformats.org/officeDocument/2006/relationships/hyperlink" Target="https://vseprodetok.ru/dlya-roditelej/sposoby-nakazaniya-detej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636558-8929-4514-AEC1-84680707FD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72969"/>
            <a:ext cx="8561747" cy="179937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Агрессивный ребенок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979C8F-1A36-4D37-811D-9C2DE691C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3106" y="5210809"/>
            <a:ext cx="8561746" cy="867775"/>
          </a:xfrm>
          <a:solidFill>
            <a:srgbClr val="92D050"/>
          </a:solidFill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Материал подготовила Педагог-психолог МБДОУ № 128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Катаева Валентина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ивановна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104EB7A-E44E-4832-9456-7535A662E89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742" y="2127972"/>
            <a:ext cx="3385258" cy="206409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мальчик ни с кем не хочет общаться">
            <a:extLst>
              <a:ext uri="{FF2B5EF4-FFF2-40B4-BE49-F238E27FC236}">
                <a16:creationId xmlns:a16="http://schemas.microsoft.com/office/drawing/2014/main" id="{B9AFE214-72E3-4320-AA54-3613DF88425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806" y="2891087"/>
            <a:ext cx="3499552" cy="198571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5449800-CCF6-4190-817C-32122B1041A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55" y="72969"/>
            <a:ext cx="2258686" cy="22260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5301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46270A-5453-41D7-B7DB-D84E73726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470262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Что еще необходимо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0F1392-319E-462F-B9F3-5B44BFAA5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70263"/>
            <a:ext cx="12191999" cy="638773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C00000"/>
                </a:solidFill>
              </a:rPr>
              <a:t>Устанавливайте социальные правила поведения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в доступной для ребенка форме. Например, "мы никого не бьем, и нас никто не бьет". Для детей в возрасте четырех лет и старше требования могут быть более подробными. Можете заявить: "В нашем доме существует правило: если тебе нужна игрушка, а ею играет другой ребенок и не дает ее тебе, подожди«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C00000"/>
                </a:solidFill>
              </a:rPr>
              <a:t>Хвалите ребенка за старательность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. Когда дети реагируют должным образом, сделайте все, чтобы закрепить эти усилия. Скажите: "Мне нравится, как ты поступил".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C00000"/>
                </a:solidFill>
              </a:rPr>
              <a:t>Беседуйте с ребенком о его поступке  без свидетелей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,  при этом используйте меньше эмоциональных слов (стыдно и т.д.)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C00000"/>
                </a:solidFill>
              </a:rPr>
              <a:t>Исключите ситуации,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 провоцирующие негативное поведение ребенка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Когда у  ребенка проявляются признаки агрессивности, </a:t>
            </a:r>
            <a:r>
              <a:rPr lang="ru-RU" sz="1600" b="1" dirty="0">
                <a:solidFill>
                  <a:srgbClr val="C00000"/>
                </a:solidFill>
              </a:rPr>
              <a:t>сочините вместе с ним рассказ, в котором он будет главным героем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. Используя картинки, вырезанные из журналов, или фотографии самого ребенка, создайте ситуации, в которых ребенок ведет себя достойно и заслуживает похвалу. Поговорите с ним в тот момент, когда ребенок спокоен, не нервничает. Когда у ребенка эмоциональный кризис, успокоить его нелегко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Предоставляйте возможность ребенку </a:t>
            </a:r>
            <a:r>
              <a:rPr lang="ru-RU" sz="1600" b="1" dirty="0">
                <a:solidFill>
                  <a:srgbClr val="C00000"/>
                </a:solidFill>
              </a:rPr>
              <a:t>получить эмоциональную разрядку в игре, спорте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и т.д. Можно завести специальную </a:t>
            </a:r>
            <a:r>
              <a:rPr lang="ru-RU" sz="1600" b="1" dirty="0">
                <a:solidFill>
                  <a:srgbClr val="C00000"/>
                </a:solidFill>
              </a:rPr>
              <a:t>"сердитую подушку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" для снятия стресса. Если ребенок чувствует раздражение, он может поколотить эту подушку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При первых признаках агрессии </a:t>
            </a:r>
            <a:r>
              <a:rPr lang="ru-RU" sz="1600" b="1" dirty="0">
                <a:solidFill>
                  <a:srgbClr val="C00000"/>
                </a:solidFill>
              </a:rPr>
              <a:t>перенаправьте внимание ребенка в положительное русло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C00000"/>
                </a:solidFill>
              </a:rPr>
              <a:t>Не обзывайте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ребенка ни при каких обстоятельствах, не употребляйте слово «плохой», не занижайте детскую самооценку, говорите только о его действиях: «Ты поступил очень плохо»!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Напоминайте всем присутствующим, что на вас смотрит ребенок и копирует модель поведения в конфликте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Прививайте навыки общения со сверстниками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Не разрешайте ребенку направлять детское оружие на человека или животного даже в игре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Не сравнивайте ребенка с другими детьми, только с ним самим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Попробуйте наладить семейные отношения между всеми членами семьи</a:t>
            </a:r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745143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03D731-2253-4BC5-B3A1-3F3FBA737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36905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Радости в работе и общении!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499042-849B-46B0-9762-AFF75E6FF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993160"/>
            <a:ext cx="8915400" cy="2709644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FF0000"/>
                </a:solidFill>
              </a:rPr>
              <a:t>   До новых встреч!</a:t>
            </a:r>
          </a:p>
        </p:txBody>
      </p:sp>
      <p:pic>
        <p:nvPicPr>
          <p:cNvPr id="4" name="Рисунок 3" descr="http://planetadetstva.net/wp-content/uploads/2013/11/proekt-dlya-vospitatelej-i-roditelej-prava-rebenka-v-seme-276x300.jpg">
            <a:extLst>
              <a:ext uri="{FF2B5EF4-FFF2-40B4-BE49-F238E27FC236}">
                <a16:creationId xmlns:a16="http://schemas.microsoft.com/office/drawing/2014/main" id="{2560DC80-9939-406F-A149-53E3D771F5B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680" y="824675"/>
            <a:ext cx="2988718" cy="1883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://img-fotki.yandex.ru/get/5821/102699435.44e/0_74f60_713699d6_L.png">
            <a:extLst>
              <a:ext uri="{FF2B5EF4-FFF2-40B4-BE49-F238E27FC236}">
                <a16:creationId xmlns:a16="http://schemas.microsoft.com/office/drawing/2014/main" id="{AD4FAA67-7D21-41B4-9EFE-7AAE63B39F4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639" y="3770811"/>
            <a:ext cx="2359543" cy="31039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0180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59BEC5-BC3D-4976-B8D1-C0778390F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7087"/>
            <a:ext cx="9520158" cy="661850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Что такое агрессия?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A43FB6-692A-4155-ACC9-7A6C1F86A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914400"/>
            <a:ext cx="9520158" cy="5068389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Агрессией принято называть целенаправленное нанесение физического или психического ущерба другому человеку или предмету</a:t>
            </a:r>
          </a:p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Агрессия в той или иной степени присуща каждому человеку, так как является инстинктивной формой поведения, основной целью которой является самозащита и выживание в мире. </a:t>
            </a:r>
          </a:p>
          <a:p>
            <a:r>
              <a:rPr lang="ru-RU" b="1" dirty="0">
                <a:solidFill>
                  <a:srgbClr val="C00000"/>
                </a:solidFill>
              </a:rPr>
              <a:t>Задача  -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научить ребенка контролировать свою агрессию и использовать ее в мирных целях.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</a:rPr>
            </a:b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Агрессивные дети, причины и последствия детской агрессии">
            <a:extLst>
              <a:ext uri="{FF2B5EF4-FFF2-40B4-BE49-F238E27FC236}">
                <a16:creationId xmlns:a16="http://schemas.microsoft.com/office/drawing/2014/main" id="{450988CD-BB01-4F68-88C2-04B18A1C058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316" y="4067411"/>
            <a:ext cx="2148889" cy="16840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374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483A89-92C1-453C-A5AB-4BF72834C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104503"/>
            <a:ext cx="9520158" cy="670561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Что надо знать?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9F23B-B70E-432A-9541-0D29F0058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844731"/>
            <a:ext cx="9520158" cy="525997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Взрослым желательно не подавлять агрессию в своих детях, так как запрет или силовое подавление агрессивных импульсов ребенка может привести к аутоагрессии  или перейти в психосоматическое расстройство</a:t>
            </a:r>
          </a:p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Важно научить ребенка:</a:t>
            </a:r>
          </a:p>
          <a:p>
            <a:pPr>
              <a:buFontTx/>
              <a:buChar char="-"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не подавлять, а контролировать свою агрессию;</a:t>
            </a:r>
          </a:p>
          <a:p>
            <a:pPr>
              <a:buFontTx/>
              <a:buChar char="-"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отстаивать свои права и интересы так, чтобы не причинять вреда другим людям и не ущемлять их интересы.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Для этого необходимо разобраться с основными причинами агрессивного поведения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624C301-F08E-4A20-A80E-A93D9D740C7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0512" y="4751205"/>
            <a:ext cx="3514725" cy="1762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2779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A3B0AB-964F-4B6E-8FD1-224996378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69670"/>
            <a:ext cx="9520158" cy="618308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Источники агрессии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A7EEA1-0143-4E99-AAD9-F665477CF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687978"/>
            <a:ext cx="9520158" cy="536550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Можно выделить </a:t>
            </a:r>
            <a:r>
              <a:rPr lang="ru-RU" sz="2000" b="1" dirty="0">
                <a:solidFill>
                  <a:srgbClr val="C00000"/>
                </a:solidFill>
              </a:rPr>
              <a:t>три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 основных источника деструктивного поведения: </a:t>
            </a:r>
            <a:b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ru-RU" sz="2000" b="1" dirty="0">
                <a:solidFill>
                  <a:srgbClr val="C00000"/>
                </a:solidFill>
              </a:rPr>
              <a:t>. чувство страха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, </a:t>
            </a:r>
            <a:r>
              <a:rPr lang="ru-RU" sz="2000" b="1" dirty="0">
                <a:solidFill>
                  <a:srgbClr val="C00000"/>
                </a:solidFill>
              </a:rPr>
              <a:t>недоверия к окружающему миру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, восприятие его как угрожающего безопасности</a:t>
            </a:r>
            <a:b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2. </a:t>
            </a:r>
            <a:r>
              <a:rPr lang="ru-RU" sz="2000" b="1" dirty="0">
                <a:solidFill>
                  <a:srgbClr val="C00000"/>
                </a:solidFill>
              </a:rPr>
              <a:t>столкновение с невыполнением желаний, запретами 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на удовлетворение определенных потребностей</a:t>
            </a:r>
            <a:b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3. </a:t>
            </a:r>
            <a:r>
              <a:rPr lang="ru-RU" sz="2000" b="1" dirty="0">
                <a:solidFill>
                  <a:srgbClr val="C00000"/>
                </a:solidFill>
              </a:rPr>
              <a:t>отстаивание своей личности, территории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, обретение независимости и самостоятельности.</a:t>
            </a:r>
          </a:p>
          <a:p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К </a:t>
            </a:r>
            <a:r>
              <a:rPr lang="ru-RU" sz="2000" b="1" dirty="0">
                <a:solidFill>
                  <a:srgbClr val="C00000"/>
                </a:solidFill>
              </a:rPr>
              <a:t>первому году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жизни у ребенка формируется либо </a:t>
            </a:r>
            <a:r>
              <a:rPr lang="ru-RU" sz="2000" b="1" dirty="0">
                <a:solidFill>
                  <a:srgbClr val="C00000"/>
                </a:solidFill>
              </a:rPr>
              <a:t>базовое чувство доверия к окружающему миру и людям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, ощущение безопасности, либо чувство недоверия, страха и тревоги. </a:t>
            </a:r>
            <a:b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75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12C61-73EF-450E-A217-FC65AFB4E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130629"/>
            <a:ext cx="9520158" cy="687977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Еще причины агрессивного поведения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9579EA-6D51-4EFA-AD7C-189FDFCDC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923110"/>
            <a:ext cx="9520158" cy="524256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Недостаток внимания со стороны родителей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отсутствие совместных игр, чтения книг, разговоров и прогулок, несмотря на вполне нормальную атмосферу в семье</a:t>
            </a:r>
          </a:p>
          <a:p>
            <a:r>
              <a:rPr lang="ru-RU" b="1" i="1" dirty="0">
                <a:solidFill>
                  <a:srgbClr val="C00000"/>
                </a:solidFill>
              </a:rPr>
              <a:t>Копирование взрослых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которые  агрессивно реагируют на поведение ребенка </a:t>
            </a:r>
          </a:p>
          <a:p>
            <a:r>
              <a:rPr lang="ru-RU" b="1" i="1" dirty="0">
                <a:solidFill>
                  <a:srgbClr val="C00000"/>
                </a:solidFill>
              </a:rPr>
              <a:t>Слишком жесткие действия и</a:t>
            </a:r>
            <a:r>
              <a:rPr lang="ru-RU" b="1" i="1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наказания 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за любую малую провинность детей </a:t>
            </a:r>
          </a:p>
          <a:p>
            <a:r>
              <a:rPr lang="ru-RU" b="1" i="1" dirty="0">
                <a:solidFill>
                  <a:srgbClr val="C00000"/>
                </a:solidFill>
              </a:rPr>
              <a:t>Попустительское отношение 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взрослых к агрессивным поступкам ребенка</a:t>
            </a:r>
          </a:p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Возрастные изменения, так называемые </a:t>
            </a:r>
            <a:r>
              <a:rPr lang="ru-RU" b="1" i="1" dirty="0">
                <a:solidFill>
                  <a:srgbClr val="C00000"/>
                </a:solidFill>
              </a:rPr>
              <a:t>кризисы</a:t>
            </a:r>
            <a:r>
              <a:rPr lang="ru-RU" b="1" dirty="0">
                <a:solidFill>
                  <a:srgbClr val="C00000"/>
                </a:solidFill>
              </a:rPr>
              <a:t>: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3 года, 7 лет, 12 и 14 лет</a:t>
            </a:r>
          </a:p>
          <a:p>
            <a:r>
              <a:rPr lang="ru-RU" b="1" i="1" dirty="0">
                <a:solidFill>
                  <a:srgbClr val="C00000"/>
                </a:solidFill>
              </a:rPr>
              <a:t>Желание быть во всем первым</a:t>
            </a:r>
          </a:p>
          <a:p>
            <a:r>
              <a:rPr lang="ru-RU" b="1" i="1" dirty="0">
                <a:solidFill>
                  <a:srgbClr val="C00000"/>
                </a:solidFill>
              </a:rPr>
              <a:t>Защитная реакция по отстаиванию своих интересов и территории</a:t>
            </a:r>
          </a:p>
          <a:p>
            <a:r>
              <a:rPr lang="ru-RU" b="1" i="1" dirty="0">
                <a:solidFill>
                  <a:srgbClr val="C00000"/>
                </a:solidFill>
              </a:rPr>
              <a:t>Интернет, телевиденье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которые превращают агрессивное поведение в обыденное </a:t>
            </a:r>
          </a:p>
          <a:p>
            <a:r>
              <a:rPr lang="ru-RU" b="1" i="1" dirty="0" err="1">
                <a:solidFill>
                  <a:srgbClr val="C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Гиперопека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 со стороны родителей</a:t>
            </a:r>
          </a:p>
          <a:p>
            <a:r>
              <a:rPr lang="ru-RU" b="1" i="1" dirty="0">
                <a:solidFill>
                  <a:srgbClr val="C00000"/>
                </a:solidFill>
              </a:rPr>
              <a:t>Игнорирование потребностей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ребенка</a:t>
            </a:r>
          </a:p>
          <a:p>
            <a:r>
              <a:rPr lang="ru-RU" b="1" i="1" dirty="0">
                <a:solidFill>
                  <a:srgbClr val="C00000"/>
                </a:solidFill>
              </a:rPr>
              <a:t>Нездоровая атмосфера в семье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, злоупотребление ее членами алкоголем</a:t>
            </a:r>
          </a:p>
          <a:p>
            <a:r>
              <a:rPr lang="ru-RU" b="1" i="1" dirty="0">
                <a:solidFill>
                  <a:srgbClr val="C00000"/>
                </a:solidFill>
              </a:rPr>
              <a:t>Неврологические или психические заболевания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8532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EAA6C4-0D43-4FEA-9EE9-F958168E4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1"/>
            <a:ext cx="9520158" cy="609599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Как воспитывать?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D04C06-C13B-495A-90CD-E472A04EC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705394"/>
            <a:ext cx="9520158" cy="543415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В воспитании можно выделить две пары важных признаков, которые позитивно или негативно влияют на формирование детской агрессивности: </a:t>
            </a:r>
            <a:r>
              <a:rPr lang="ru-RU" sz="2000" b="1" dirty="0">
                <a:solidFill>
                  <a:srgbClr val="C00000"/>
                </a:solidFill>
              </a:rPr>
              <a:t>расположение и неприятие.</a:t>
            </a:r>
          </a:p>
          <a:p>
            <a:r>
              <a:rPr lang="ru-RU" sz="2000" b="1" dirty="0">
                <a:solidFill>
                  <a:srgbClr val="C00000"/>
                </a:solidFill>
              </a:rPr>
              <a:t>Расположение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 снижает агрессивность и проявляется в том, что взрослые помогают ребенку: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а) преодолевать трудности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б) умеют слушать ребёнка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в) включают в общение тепло, доброе слово, ласковый взгляд</a:t>
            </a:r>
          </a:p>
          <a:p>
            <a:r>
              <a:rPr lang="ru-RU" sz="2000" b="1" dirty="0">
                <a:solidFill>
                  <a:srgbClr val="C00000"/>
                </a:solidFill>
              </a:rPr>
              <a:t>Неприятие,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наоборот, стимулирует детскую агрессивность. Неприятие выражается в проявлении: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а) безразличия к ребенку, его интересам и потребностям 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б)устранении от общения с ребенком</a:t>
            </a:r>
          </a:p>
          <a:p>
            <a:pPr marL="0" indent="0">
              <a:buNone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в) нетерпимости и властности, враждебности к ребёнку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chemeClr val="accent5">
                    <a:lumMod val="50000"/>
                  </a:schemeClr>
                </a:solidFill>
              </a:rPr>
              <a:t>О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громное значение в воспитании детей имеет </a:t>
            </a:r>
            <a:r>
              <a:rPr lang="ru-RU" sz="2000" b="1" dirty="0">
                <a:solidFill>
                  <a:srgbClr val="C00000"/>
                </a:solidFill>
              </a:rPr>
              <a:t>поощрение: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улыбкой,  словом, взглядом, жестом, действием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408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65E6F9-941D-4F38-999E-065AE62C0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2"/>
            <a:ext cx="9520158" cy="592182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Как вести себя взрослым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7FDFC1-8F06-40A5-817C-FC8858F6B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592184"/>
            <a:ext cx="9520158" cy="55386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Н</a:t>
            </a:r>
            <a:r>
              <a:rPr lang="ru-RU" sz="2000" b="1" dirty="0">
                <a:solidFill>
                  <a:srgbClr val="C00000"/>
                </a:solidFill>
              </a:rPr>
              <a:t>е ссорится</a:t>
            </a:r>
            <a:r>
              <a:rPr lang="ru-RU" sz="2000" b="1" dirty="0"/>
              <a:t>. </a:t>
            </a:r>
            <a:r>
              <a:rPr lang="ru-RU" sz="2000" b="1" dirty="0">
                <a:solidFill>
                  <a:srgbClr val="002060"/>
                </a:solidFill>
              </a:rPr>
              <a:t>Когда папа и мама изо дня в день ссорятся, у малыша возникает ощущение приближающейся катастрофы, угрозы для него самого. Так же физическое насилие  или грубость родителей по отношению друг к другу, унижение, сарказм и ирония, желание постоянно подчеркивать друг в друге плохое, становятся ежедневной школой агрессии</a:t>
            </a:r>
            <a:r>
              <a:rPr lang="ru-RU" b="1" dirty="0">
                <a:solidFill>
                  <a:srgbClr val="002060"/>
                </a:solidFill>
              </a:rPr>
              <a:t> для</a:t>
            </a:r>
            <a:r>
              <a:rPr lang="ru-RU" sz="2000" b="1" dirty="0">
                <a:solidFill>
                  <a:srgbClr val="002060"/>
                </a:solidFill>
              </a:rPr>
              <a:t> ребёнка, в которой он формируется и становится агрессивным</a:t>
            </a:r>
          </a:p>
          <a:p>
            <a:r>
              <a:rPr lang="ru-RU" b="1" dirty="0">
                <a:solidFill>
                  <a:srgbClr val="C00000"/>
                </a:solidFill>
              </a:rPr>
              <a:t>Б</a:t>
            </a:r>
            <a:r>
              <a:rPr lang="ru-RU" sz="2000" b="1" dirty="0">
                <a:solidFill>
                  <a:srgbClr val="C00000"/>
                </a:solidFill>
              </a:rPr>
              <a:t>ыть требовательными к себе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.  </a:t>
            </a:r>
            <a:r>
              <a:rPr lang="ru-RU" sz="2000" b="1" dirty="0">
                <a:solidFill>
                  <a:srgbClr val="002060"/>
                </a:solidFill>
              </a:rPr>
              <a:t>Требовательный к себе взрослый способен анализировать методы своего воспитания и корректировать их с учётом складывающейся ситуации</a:t>
            </a:r>
          </a:p>
          <a:p>
            <a:r>
              <a:rPr lang="ru-RU" b="1" dirty="0">
                <a:solidFill>
                  <a:srgbClr val="C00000"/>
                </a:solidFill>
              </a:rPr>
              <a:t>П</a:t>
            </a:r>
            <a:r>
              <a:rPr lang="ru-RU" sz="2000" b="1" dirty="0">
                <a:solidFill>
                  <a:srgbClr val="C00000"/>
                </a:solidFill>
              </a:rPr>
              <a:t>омнить, что требовательность – это не тирания</a:t>
            </a:r>
            <a:r>
              <a:rPr lang="ru-RU" sz="2000" b="1" dirty="0"/>
              <a:t>. </a:t>
            </a:r>
            <a:r>
              <a:rPr lang="ru-RU" sz="2000" b="1" dirty="0">
                <a:solidFill>
                  <a:srgbClr val="002060"/>
                </a:solidFill>
              </a:rPr>
              <a:t>Требовательность должна быть разумной и доброжелательной. Ничем не обоснованные и бессмысленные требования, без проявления при этом дружелюбия и поддержки, вызывает у детей агрессию.  Проявляя требовательность, необходимо считаться с обстоятельствами, с физическим и душевным состоянием ребёнка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самое справедливое и несложное требование, если оно не объяснено и выражено в деспотичной форме, вызовет сопротивление любого ребёнка, даже самого покладистого. Разница только в том, что покладистый ребёнок будет выражать протест скрыто, а ребёнок не очень покладистый будет выражать его открыто. Требования к дошкольникам  лучше выражать </a:t>
            </a:r>
            <a:r>
              <a:rPr lang="ru-RU" sz="2000" b="1" dirty="0">
                <a:solidFill>
                  <a:srgbClr val="C00000"/>
                </a:solidFill>
              </a:rPr>
              <a:t>в увлекательной игровой форме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В своих методах воспитания, в предъявлении требовательности к ребёнку взрослые должны быть последовательны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9595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46E67F-FBB6-4F2D-8281-C49A72401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1"/>
            <a:ext cx="9520158" cy="722810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Что еще делать взрослым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092B0D-5FC6-4638-A257-E8ED189B1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722811"/>
            <a:ext cx="9520158" cy="5416731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C00000"/>
                </a:solidFill>
              </a:rPr>
              <a:t>Проявлять безусловную любовь к ребенку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в любой ситуации, независимо от его поступков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C00000"/>
                </a:solidFill>
              </a:rPr>
              <a:t>Говорить о  действии, поступке, которые не нравятся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, принимая личность ребенка в целом (говорите: меня очень огорчает, когда ты делаешь это. Давай ты будешь делать так….это меня очень порадует) 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Если ребенок просит вас поиграть с ним, </a:t>
            </a:r>
            <a:r>
              <a:rPr lang="ru-RU" sz="1600" b="1" dirty="0">
                <a:solidFill>
                  <a:srgbClr val="C00000"/>
                </a:solidFill>
              </a:rPr>
              <a:t>уделить ему внимание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, а  не отмахиваться, не раздражаться за назойливость. Обязательно покажите ему, что вы понимаете его просьбу и объясните, почему в данный момент выполнить не можете: "Ты хочешь, чтобы я поиграла с тобой (почитала тебе книжку)? Я тебя очень  люблю, но я так устала на работе, давай я отдохну, а потом мы поиграем. А пока поиграй немного сам". Не откупайтесь от ребенка дорогими игрушками и подарками. Для него  важнее и нужнее ваше непосредственное внимание.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1600" b="1" dirty="0">
                <a:solidFill>
                  <a:srgbClr val="C00000"/>
                </a:solidFill>
              </a:rPr>
              <a:t>Научить ребенка выражать свои враждебные чувства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</a:rPr>
              <a:t>словом , в рисунке, лепке, при помощи игрушек или в спорте. Пусть ребенок узнает, что о  своих чувствах можно говорить, а не обязательно сразу  «давать в глаз». Так он  постепенно освоит язык своих чувств и сможет вам сказать, что обижен, расстроен или зол, а не пытаться привлечь ваше внимание своим "ужасным" поведением .  Ребенка необходимо научить быть активным рассказчиком о своем внутреннем мире, а взрослому давать ему такую возможность</a:t>
            </a:r>
          </a:p>
          <a:p>
            <a:pPr marL="0" indent="0">
              <a:buNone/>
            </a:pPr>
            <a:r>
              <a:rPr lang="ru-RU" sz="1600" b="1" dirty="0"/>
              <a:t>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584003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F8767B-6761-4EBF-AA07-CF9E1ADC6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1"/>
            <a:ext cx="9520158" cy="592182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Что еще можно сделать?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217749-D816-431C-9F56-C81F50428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592183"/>
            <a:ext cx="9520158" cy="551252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</a:pPr>
            <a:r>
              <a:rPr lang="ru-RU" sz="2000" b="1" dirty="0">
                <a:solidFill>
                  <a:srgbClr val="C00000"/>
                </a:solidFill>
              </a:rPr>
              <a:t>Если ребенок капризничает, злится, кричит</a:t>
            </a:r>
            <a:r>
              <a:rPr lang="ru-RU" sz="2000" b="1" dirty="0">
                <a:solidFill>
                  <a:srgbClr val="002060"/>
                </a:solidFill>
              </a:rPr>
              <a:t>, бросается на вас с кулаками - обнимите его, прижмите к себе. Постепенно он успокоится, придет в себя. Со временем ему будет требоваться все меньше времени, чтобы угомониться.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Т</a:t>
            </a:r>
            <a:r>
              <a:rPr lang="ru-RU" sz="2000" b="1" dirty="0">
                <a:solidFill>
                  <a:srgbClr val="002060"/>
                </a:solidFill>
              </a:rPr>
              <a:t>акие объятия выполняют несколько важных функций: для ребенка это означает, что вы способны выдержать его агрессию, а, следовательно, его агрессия может быть сдержана и он не разрушит то, что любит; постепенно он усвоит эту вашу способность и  сделает ее внутренней, что позволит контролировать свою агрессию самостоятельно. Позже, когда он успокоится, поговорить с ним о его чувствах. Но ни в коем случае не стоит читать нравоучения, просто дайте понять, что готовы его выслушать, когда ему плохо</a:t>
            </a:r>
          </a:p>
          <a:p>
            <a:pPr>
              <a:spcBef>
                <a:spcPts val="0"/>
              </a:spcBef>
            </a:pPr>
            <a:r>
              <a:rPr lang="ru-RU" sz="2000" b="1" dirty="0">
                <a:solidFill>
                  <a:srgbClr val="C00000"/>
                </a:solidFill>
              </a:rPr>
              <a:t> Уважайте личность в вашем ребенке</a:t>
            </a:r>
            <a:r>
              <a:rPr lang="ru-RU" sz="2000" b="1" dirty="0">
                <a:solidFill>
                  <a:srgbClr val="002060"/>
                </a:solidFill>
              </a:rPr>
              <a:t>, считайтесь с его мнением, воспринимайте всерьез его чувства. Предоставляйте ребенку достаточную свободу и независимость, за которую ребенок будет сам нести ответственность. В тоже время покажите ему, что в случае необходимости, если он сам попросит, готовы дать совет или оказать помощь. </a:t>
            </a:r>
          </a:p>
          <a:p>
            <a:pPr>
              <a:spcBef>
                <a:spcPts val="0"/>
              </a:spcBef>
            </a:pPr>
            <a:r>
              <a:rPr lang="ru-RU" sz="2000" b="1" dirty="0">
                <a:solidFill>
                  <a:srgbClr val="C00000"/>
                </a:solidFill>
              </a:rPr>
              <a:t>Покажите ребенку неэффективность агрессивного поведения</a:t>
            </a:r>
            <a:r>
              <a:rPr lang="ru-RU" sz="2000" b="1" dirty="0">
                <a:solidFill>
                  <a:srgbClr val="002060"/>
                </a:solidFill>
              </a:rPr>
              <a:t>. Объясните ему, что даже если в начале он и достигнет для себя выгоды, например, отнимет у другого ребенка понравившуюся игрушку, то потом с ним никто из детей не захочет играть, и он останется в одиночестве. Расскажите  о таких негативных последствиях агрессивного поведения как неотвратимость наказания, возвращение зла и др.  Если вы видите, как ваш ребенок ударил другого, сначала подойдите к его жертве. Скажите: "Максим не хотел обидеть тебя". Затем обнимите его, поцелуйте и проводите из комнаты. 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>Таким образом, вы лишаете внимания своего ребенка, перенося его на товарища по играм, Ваш ребенок остается в одиночестве. Обычно требуется повторить это 2-3 раза - и драчун поймет, что агрессивность не в его интересах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878289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111</TotalTime>
  <Words>1579</Words>
  <Application>Microsoft Office PowerPoint</Application>
  <PresentationFormat>Широкоэкранный</PresentationFormat>
  <Paragraphs>73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Palatino Linotype</vt:lpstr>
      <vt:lpstr>Галерея</vt:lpstr>
      <vt:lpstr>Агрессивный ребенок</vt:lpstr>
      <vt:lpstr>Что такое агрессия?</vt:lpstr>
      <vt:lpstr>Что надо знать?</vt:lpstr>
      <vt:lpstr>Источники агрессии</vt:lpstr>
      <vt:lpstr>Еще причины агрессивного поведения</vt:lpstr>
      <vt:lpstr>Как воспитывать?</vt:lpstr>
      <vt:lpstr>Как вести себя взрослым</vt:lpstr>
      <vt:lpstr>Что еще делать взрослым</vt:lpstr>
      <vt:lpstr>Что еще можно сделать?</vt:lpstr>
      <vt:lpstr>Что еще необходимо</vt:lpstr>
      <vt:lpstr>Радости в работе и общении!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Агрессивный ребенок</dc:title>
  <dc:creator>Валентина Катаева</dc:creator>
  <cp:lastModifiedBy>Валентина Катаева</cp:lastModifiedBy>
  <cp:revision>2</cp:revision>
  <dcterms:created xsi:type="dcterms:W3CDTF">2022-03-28T23:55:07Z</dcterms:created>
  <dcterms:modified xsi:type="dcterms:W3CDTF">2022-03-29T01:47:01Z</dcterms:modified>
</cp:coreProperties>
</file>