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60" r:id="rId4"/>
    <p:sldId id="259" r:id="rId5"/>
    <p:sldId id="261" r:id="rId6"/>
    <p:sldId id="262" r:id="rId7"/>
    <p:sldId id="263" r:id="rId8"/>
    <p:sldId id="265" r:id="rId9"/>
    <p:sldId id="266" r:id="rId10"/>
    <p:sldId id="267" r:id="rId11"/>
    <p:sldId id="268" r:id="rId12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60"/>
  </p:normalViewPr>
  <p:slideViewPr>
    <p:cSldViewPr>
      <p:cViewPr varScale="1">
        <p:scale>
          <a:sx n="92" d="100"/>
          <a:sy n="92" d="100"/>
        </p:scale>
        <p:origin x="70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572000" y="2643758"/>
            <a:ext cx="48600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ko-KR" sz="3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Памятка по информационной безопасности</a:t>
            </a:r>
            <a:endParaRPr lang="en-US" altLang="ko-KR" sz="3200" b="1" dirty="0">
              <a:solidFill>
                <a:schemeClr val="bg1">
                  <a:lumMod val="9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pic>
        <p:nvPicPr>
          <p:cNvPr id="1028" name="Picture 4" descr="Ломбард благ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177" y="267494"/>
            <a:ext cx="1451067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51470"/>
            <a:ext cx="7524328" cy="1635646"/>
          </a:xfrm>
        </p:spPr>
        <p:txBody>
          <a:bodyPr/>
          <a:lstStyle/>
          <a:p>
            <a:r>
              <a:rPr lang="ru-RU" sz="2400" dirty="0"/>
              <a:t>Правило 8. </a:t>
            </a:r>
            <a:br>
              <a:rPr lang="ru-RU" sz="2400" dirty="0"/>
            </a:br>
            <a:r>
              <a:rPr lang="ru-RU" sz="2400" dirty="0"/>
              <a:t>«Не открывайте писем от неизвестного              отправителя и не извлекайте содержимое, если не  уверены от кого отправлено письмо»</a:t>
            </a:r>
          </a:p>
        </p:txBody>
      </p:sp>
      <p:pic>
        <p:nvPicPr>
          <p:cNvPr id="13314" name="Picture 2" descr="Картинки по запросу зараженное письм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87116"/>
            <a:ext cx="226537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Картинки по запросу зараженное письм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623" y="1694658"/>
            <a:ext cx="4899813" cy="315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119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03598"/>
          </a:xfrm>
        </p:spPr>
        <p:txBody>
          <a:bodyPr/>
          <a:lstStyle/>
          <a:p>
            <a:r>
              <a:rPr lang="en-US" sz="3200" dirty="0"/>
              <a:t> </a:t>
            </a:r>
            <a:r>
              <a:rPr lang="ru-RU" altLang="ko-KR" sz="3200" dirty="0"/>
              <a:t>Что такое информационная безопасность?</a:t>
            </a:r>
            <a:endParaRPr lang="en-US" sz="3200" dirty="0"/>
          </a:p>
        </p:txBody>
      </p:sp>
      <p:pic>
        <p:nvPicPr>
          <p:cNvPr id="3074" name="Picture 2" descr="Картинки по запросу рис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91630"/>
            <a:ext cx="3333750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4"/>
          <p:cNvSpPr>
            <a:spLocks noGrp="1"/>
          </p:cNvSpPr>
          <p:nvPr>
            <p:ph idx="10"/>
          </p:nvPr>
        </p:nvSpPr>
        <p:spPr>
          <a:xfrm>
            <a:off x="4355976" y="1486435"/>
            <a:ext cx="4094112" cy="256368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ru-RU" altLang="ko-KR" dirty="0">
                <a:latin typeface="Arial" pitchFamily="34" charset="0"/>
                <a:cs typeface="Arial" pitchFamily="34" charset="0"/>
              </a:rPr>
              <a:t>Информационная безопасность – это деятельность, связанная с оценкой рисков и направленная на достижение целей компании (извлечение максимальной прибыли) путем ухода от возможных негативных последствий. 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688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19672" y="51470"/>
            <a:ext cx="7524328" cy="832996"/>
          </a:xfrm>
        </p:spPr>
        <p:txBody>
          <a:bodyPr/>
          <a:lstStyle/>
          <a:p>
            <a:r>
              <a:rPr lang="ru-RU" altLang="ko-KR" sz="3200" dirty="0"/>
              <a:t>Как организуется информационная безопасность?</a:t>
            </a:r>
            <a:endParaRPr lang="ko-KR" altLang="en-US" sz="3200" dirty="0"/>
          </a:p>
        </p:txBody>
      </p:sp>
      <p:sp>
        <p:nvSpPr>
          <p:cNvPr id="6" name="Объект 5"/>
          <p:cNvSpPr>
            <a:spLocks noGrp="1"/>
          </p:cNvSpPr>
          <p:nvPr>
            <p:ph idx="10"/>
          </p:nvPr>
        </p:nvSpPr>
        <p:spPr>
          <a:xfrm>
            <a:off x="1990056" y="1203599"/>
            <a:ext cx="6912768" cy="3456384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Информационная безопасность  - процесс постоянный и цикличный,             в котором задействованы все работники Ломбарда.</a:t>
            </a:r>
          </a:p>
          <a:p>
            <a:r>
              <a:rPr lang="ru-RU" dirty="0">
                <a:solidFill>
                  <a:schemeClr val="bg1"/>
                </a:solidFill>
              </a:rPr>
              <a:t>И качество процесса зависит от осведомленности работников в вопросах      информационной безопасности и выполнения ими простейших правил.  </a:t>
            </a:r>
          </a:p>
          <a:p>
            <a:r>
              <a:rPr lang="ru-RU" dirty="0">
                <a:solidFill>
                  <a:schemeClr val="bg1"/>
                </a:solidFill>
              </a:rPr>
              <a:t>              </a:t>
            </a:r>
          </a:p>
        </p:txBody>
      </p:sp>
      <p:pic>
        <p:nvPicPr>
          <p:cNvPr id="4106" name="Picture 10" descr="Картинки по запросу ru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355726"/>
            <a:ext cx="4488433" cy="25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059582"/>
          </a:xfrm>
        </p:spPr>
        <p:txBody>
          <a:bodyPr/>
          <a:lstStyle/>
          <a:p>
            <a:r>
              <a:rPr lang="ru-RU" sz="3200" dirty="0"/>
              <a:t>Правило 1. </a:t>
            </a:r>
            <a:br>
              <a:rPr lang="ru-RU" sz="3200" dirty="0"/>
            </a:br>
            <a:r>
              <a:rPr lang="ru-RU" sz="3200" dirty="0"/>
              <a:t>«Придерживайтесь деловой этики!»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0"/>
          </p:nvPr>
        </p:nvSpPr>
        <p:spPr>
          <a:xfrm>
            <a:off x="4427984" y="1131590"/>
            <a:ext cx="4474840" cy="3888431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/>
              <a:t>Обменивайтесь с коллегами и партнерами </a:t>
            </a:r>
          </a:p>
          <a:p>
            <a:r>
              <a:rPr lang="ru-RU" sz="1200" dirty="0"/>
              <a:t>      только необходимой информацией.</a:t>
            </a:r>
          </a:p>
          <a:p>
            <a:endParaRPr lang="ru-RU" sz="1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/>
              <a:t>Старайтесь вести деловые беседы только в рамках    офисного помещения</a:t>
            </a:r>
          </a:p>
          <a:p>
            <a:endParaRPr lang="ru-RU" sz="1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/>
              <a:t>Избегайте негативных высказываний в        сторону Ломбарда, его руководителей</a:t>
            </a:r>
          </a:p>
          <a:p>
            <a:endParaRPr lang="ru-RU" sz="1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/>
              <a:t>Старайтесь не афишировать в социальных сетях и на форумах свое место работы или максимально </a:t>
            </a:r>
            <a:r>
              <a:rPr lang="en-US" sz="1200" dirty="0"/>
              <a:t>  </a:t>
            </a:r>
            <a:r>
              <a:rPr lang="ru-RU" sz="1200" dirty="0"/>
              <a:t>ограничивайте данную информацию для </a:t>
            </a:r>
            <a:r>
              <a:rPr lang="en-US" sz="1200" dirty="0"/>
              <a:t>                </a:t>
            </a:r>
            <a:r>
              <a:rPr lang="ru-RU" sz="1200" dirty="0"/>
              <a:t>пользователей подобных ресурсов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/>
              <a:t>Не сообщайте лицам (даже если они представляются сотрудниками гос. органов) по телефону никаких сведений конфиденциального характера (ВСЕГДА СОВЕТЙТЕСЬ С РУКОВОДИТЕЛЕМ)</a:t>
            </a:r>
          </a:p>
        </p:txBody>
      </p:sp>
      <p:pic>
        <p:nvPicPr>
          <p:cNvPr id="5128" name="Picture 8" descr="Картинки по запросу этика общ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60496"/>
            <a:ext cx="304868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96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275606"/>
          </a:xfrm>
        </p:spPr>
        <p:txBody>
          <a:bodyPr/>
          <a:lstStyle/>
          <a:p>
            <a:r>
              <a:rPr lang="ru-RU" sz="3200" dirty="0"/>
              <a:t>Правило 2. </a:t>
            </a:r>
            <a:br>
              <a:rPr lang="ru-RU" sz="3200" dirty="0"/>
            </a:br>
            <a:r>
              <a:rPr lang="ru-RU" sz="3200" dirty="0"/>
              <a:t>«Держите стол незахламленным».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5796136" y="1635646"/>
            <a:ext cx="3240360" cy="115212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Не оставляйте документы на столе, убирайте их в шкаф   или сейф</a:t>
            </a:r>
          </a:p>
        </p:txBody>
      </p:sp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47614"/>
            <a:ext cx="3841931" cy="300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127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419622"/>
          </a:xfrm>
        </p:spPr>
        <p:txBody>
          <a:bodyPr/>
          <a:lstStyle/>
          <a:p>
            <a:r>
              <a:rPr lang="ru-RU" sz="3100" dirty="0"/>
              <a:t>Правило 3. </a:t>
            </a:r>
            <a:br>
              <a:rPr lang="ru-RU" sz="3100" dirty="0"/>
            </a:br>
            <a:r>
              <a:rPr lang="ru-RU" sz="3100" dirty="0"/>
              <a:t>«Не печатайте излишне документы».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4810383" y="1923678"/>
            <a:ext cx="4186808" cy="1584175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Старайтесь согласовывать документы в электронном виде перед тем как их        нести на подпись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Не забывайте документы на принтере </a:t>
            </a:r>
          </a:p>
          <a:p>
            <a:endParaRPr lang="ru-RU" dirty="0"/>
          </a:p>
        </p:txBody>
      </p:sp>
      <p:sp>
        <p:nvSpPr>
          <p:cNvPr id="6" name="AutoShape 4" descr="Картинки по запросу печать документ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Картинки по запросу печать документ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01851"/>
            <a:ext cx="2760241" cy="27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100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563638"/>
          </a:xfrm>
        </p:spPr>
        <p:txBody>
          <a:bodyPr/>
          <a:lstStyle/>
          <a:p>
            <a:r>
              <a:rPr lang="ru-RU" sz="3200" dirty="0"/>
              <a:t>Правило 5. </a:t>
            </a:r>
            <a:br>
              <a:rPr lang="ru-RU" sz="3200" dirty="0"/>
            </a:br>
            <a:r>
              <a:rPr lang="ru-RU" sz="3200" dirty="0"/>
              <a:t>«Не передавайте свои пароли, даже коллегам».</a:t>
            </a:r>
          </a:p>
        </p:txBody>
      </p:sp>
      <p:pic>
        <p:nvPicPr>
          <p:cNvPr id="9218" name="Picture 2" descr="Картинки по запросу пароли передач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7654"/>
            <a:ext cx="623595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41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60840" cy="1347614"/>
          </a:xfrm>
        </p:spPr>
        <p:txBody>
          <a:bodyPr/>
          <a:lstStyle/>
          <a:p>
            <a:r>
              <a:rPr lang="ru-RU" sz="2800" dirty="0"/>
              <a:t>Правило 6. </a:t>
            </a:r>
            <a:br>
              <a:rPr lang="ru-RU" sz="2800" dirty="0"/>
            </a:br>
            <a:r>
              <a:rPr lang="ru-RU" sz="2800" dirty="0"/>
              <a:t>«Блокируйте рабочую станцию покидая рабочее место»</a:t>
            </a:r>
          </a:p>
        </p:txBody>
      </p:sp>
      <p:pic>
        <p:nvPicPr>
          <p:cNvPr id="11274" name="Picture 10" descr="Картинки по запросу win + 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563638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394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23478"/>
            <a:ext cx="7524328" cy="2304256"/>
          </a:xfrm>
        </p:spPr>
        <p:txBody>
          <a:bodyPr/>
          <a:lstStyle/>
          <a:p>
            <a:r>
              <a:rPr lang="ru-RU" sz="2800" dirty="0"/>
              <a:t>Правило </a:t>
            </a:r>
            <a:r>
              <a:rPr lang="en-US" sz="2800" dirty="0"/>
              <a:t>7</a:t>
            </a:r>
            <a:r>
              <a:rPr lang="ru-RU" sz="2800" dirty="0"/>
              <a:t>. </a:t>
            </a:r>
            <a:br>
              <a:rPr lang="ru-RU" sz="2800" dirty="0"/>
            </a:br>
            <a:r>
              <a:rPr lang="ru-RU" sz="2800" dirty="0"/>
              <a:t>«Не устанавливайте</a:t>
            </a:r>
            <a:r>
              <a:rPr lang="en-US" sz="2800" dirty="0"/>
              <a:t> </a:t>
            </a:r>
            <a:r>
              <a:rPr lang="ru-RU" sz="2800" dirty="0"/>
              <a:t>на рабочем месте   программы без        согласования с         ИТ\ИБ-подразделением</a:t>
            </a:r>
            <a:r>
              <a:rPr lang="en-US" sz="2800" dirty="0"/>
              <a:t> </a:t>
            </a:r>
            <a:r>
              <a:rPr lang="ru-RU" sz="2800" dirty="0"/>
              <a:t>и                           не используйте открытые источники для хранения конфиденциальных данных»</a:t>
            </a:r>
          </a:p>
        </p:txBody>
      </p:sp>
      <p:pic>
        <p:nvPicPr>
          <p:cNvPr id="12290" name="Picture 2" descr="Картинки по запросу vib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73" y="2787774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Картинки по запросу яндекс дис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943" y="2790962"/>
            <a:ext cx="2713641" cy="186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Картинки по запросу teamvie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043" y="2787774"/>
            <a:ext cx="182413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710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201</Words>
  <Application>Microsoft Office PowerPoint</Application>
  <PresentationFormat>Экран (16:9)</PresentationFormat>
  <Paragraphs>30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맑은 고딕</vt:lpstr>
      <vt:lpstr>Arial</vt:lpstr>
      <vt:lpstr>Calibri</vt:lpstr>
      <vt:lpstr>Wingdings</vt:lpstr>
      <vt:lpstr>Office Theme</vt:lpstr>
      <vt:lpstr>Custom Design</vt:lpstr>
      <vt:lpstr>Презентация PowerPoint</vt:lpstr>
      <vt:lpstr> Что такое информационная безопасность?</vt:lpstr>
      <vt:lpstr>Как организуется информационная безопасность?</vt:lpstr>
      <vt:lpstr>Правило 1.  «Придерживайтесь деловой этики!»</vt:lpstr>
      <vt:lpstr>Правило 2.  «Держите стол незахламленным».</vt:lpstr>
      <vt:lpstr>Правило 3.  «Не печатайте излишне документы».</vt:lpstr>
      <vt:lpstr>Правило 5.  «Не передавайте свои пароли, даже коллегам».</vt:lpstr>
      <vt:lpstr>Правило 6.  «Блокируйте рабочую станцию покидая рабочее место»</vt:lpstr>
      <vt:lpstr>Правило 7.  «Не устанавливайте на рабочем месте   программы без        согласования с         ИТ\ИБ-подразделением и                           не используйте открытые источники для хранения конфиденциальных данных»</vt:lpstr>
      <vt:lpstr>Правило 8.  «Не открывайте писем от неизвестного              отправителя и не извлекайте содержимое, если не  уверены от кого отправлено письмо»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Дарья Вишневская</cp:lastModifiedBy>
  <cp:revision>45</cp:revision>
  <dcterms:created xsi:type="dcterms:W3CDTF">2014-04-01T16:27:38Z</dcterms:created>
  <dcterms:modified xsi:type="dcterms:W3CDTF">2019-04-04T14:03:47Z</dcterms:modified>
</cp:coreProperties>
</file>