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110" d="100"/>
          <a:sy n="110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0" y="2643758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Памятка по информационной безопасности</a:t>
            </a:r>
            <a:endParaRPr lang="en-US" altLang="ko-KR" sz="3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8" name="Picture 4" descr="Ломбард бла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77" y="267494"/>
            <a:ext cx="145106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60840" cy="1347614"/>
          </a:xfrm>
        </p:spPr>
        <p:txBody>
          <a:bodyPr/>
          <a:lstStyle/>
          <a:p>
            <a:r>
              <a:rPr lang="ru-RU" sz="2800" dirty="0"/>
              <a:t>Правило </a:t>
            </a:r>
            <a:r>
              <a:rPr lang="ru-RU" sz="2800" dirty="0" smtClean="0"/>
              <a:t>6.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«Блокируйте рабочую станцию покидая рабочее место»</a:t>
            </a:r>
            <a:endParaRPr lang="ru-RU" sz="2800" dirty="0"/>
          </a:p>
        </p:txBody>
      </p:sp>
      <p:pic>
        <p:nvPicPr>
          <p:cNvPr id="11274" name="Picture 10" descr="Картинки по запросу win +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636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524328" cy="2304256"/>
          </a:xfrm>
        </p:spPr>
        <p:txBody>
          <a:bodyPr/>
          <a:lstStyle/>
          <a:p>
            <a:r>
              <a:rPr lang="ru-RU" sz="2800" dirty="0"/>
              <a:t>Правило </a:t>
            </a:r>
            <a:r>
              <a:rPr lang="en-US" sz="2800" dirty="0" smtClean="0"/>
              <a:t>7</a:t>
            </a:r>
            <a:r>
              <a:rPr lang="ru-RU" sz="2800" dirty="0" smtClean="0"/>
              <a:t>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«Не устанавливайте</a:t>
            </a:r>
            <a:r>
              <a:rPr lang="en-US" sz="2800" dirty="0" smtClean="0"/>
              <a:t> </a:t>
            </a:r>
            <a:r>
              <a:rPr lang="ru-RU" sz="2800" dirty="0" smtClean="0"/>
              <a:t>на рабочем месте   программы без        согласования с         ИТ\ИБ-подразделением</a:t>
            </a:r>
            <a:r>
              <a:rPr lang="en-US" sz="2800" dirty="0" smtClean="0"/>
              <a:t> </a:t>
            </a:r>
            <a:r>
              <a:rPr lang="ru-RU" sz="2800" dirty="0" smtClean="0"/>
              <a:t>и                           не используйте открытые источники для хранения конфиденциальных данных»</a:t>
            </a:r>
            <a:endParaRPr lang="ru-RU" sz="2800" dirty="0"/>
          </a:p>
        </p:txBody>
      </p:sp>
      <p:pic>
        <p:nvPicPr>
          <p:cNvPr id="12290" name="Picture 2" descr="Картинки по запросу vi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73" y="278777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яндекс ди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43" y="2790962"/>
            <a:ext cx="2713641" cy="18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teamvie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43" y="2787774"/>
            <a:ext cx="182413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1470"/>
            <a:ext cx="7524328" cy="1635646"/>
          </a:xfrm>
        </p:spPr>
        <p:txBody>
          <a:bodyPr/>
          <a:lstStyle/>
          <a:p>
            <a:r>
              <a:rPr lang="ru-RU" sz="2400" dirty="0"/>
              <a:t>Правило </a:t>
            </a:r>
            <a:r>
              <a:rPr lang="ru-RU" sz="2400" dirty="0" smtClean="0"/>
              <a:t>8.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«Не открывайте писем от неизвестного              отправителя и не извлекайте содержимое, если не  уверены от кого отправлено письмо»</a:t>
            </a:r>
            <a:endParaRPr lang="ru-RU" sz="2400" dirty="0"/>
          </a:p>
        </p:txBody>
      </p:sp>
      <p:pic>
        <p:nvPicPr>
          <p:cNvPr id="13314" name="Picture 2" descr="Картинки по запросу зараженное пись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7116"/>
            <a:ext cx="22653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зараженное пись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23" y="1694658"/>
            <a:ext cx="4899813" cy="31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59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ru-RU" altLang="ko-KR" sz="3200" dirty="0" smtClean="0"/>
              <a:t>Что такое информационная безопасность?</a:t>
            </a:r>
            <a:endParaRPr lang="en-US" sz="3200" dirty="0"/>
          </a:p>
        </p:txBody>
      </p:sp>
      <p:pic>
        <p:nvPicPr>
          <p:cNvPr id="2050" name="Picture 2" descr="Картинки по запросу охранник и турник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8" y="2079783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фсб просл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79781"/>
            <a:ext cx="2346043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фсб прослу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07" y="2079781"/>
            <a:ext cx="285750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347614"/>
            <a:ext cx="8496944" cy="460648"/>
          </a:xfrm>
        </p:spPr>
        <p:txBody>
          <a:bodyPr/>
          <a:lstStyle/>
          <a:p>
            <a:r>
              <a:rPr lang="ru-RU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точно не является!!!</a:t>
            </a:r>
            <a:endParaRPr lang="ru-RU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59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ru-RU" altLang="ko-KR" sz="3200" dirty="0" smtClean="0"/>
              <a:t>Что такое информационная безопасность?</a:t>
            </a:r>
            <a:endParaRPr lang="en-US" sz="3200" dirty="0"/>
          </a:p>
        </p:txBody>
      </p:sp>
      <p:pic>
        <p:nvPicPr>
          <p:cNvPr id="3074" name="Picture 2" descr="Картинки по запросу ри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1630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0"/>
          </p:nvPr>
        </p:nvSpPr>
        <p:spPr>
          <a:xfrm>
            <a:off x="4355976" y="1486435"/>
            <a:ext cx="4094112" cy="256368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ru-RU" altLang="ko-KR" dirty="0" smtClean="0">
                <a:latin typeface="Arial" pitchFamily="34" charset="0"/>
                <a:cs typeface="Arial" pitchFamily="34" charset="0"/>
              </a:rPr>
              <a:t>Информационная безопасность – это деятельность, связанная с оценкой рисков и направленная на достижение целей компании (извлечение максимальной прибыли) путем ухода от возможных негативных последствий.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51470"/>
            <a:ext cx="7524328" cy="832996"/>
          </a:xfrm>
        </p:spPr>
        <p:txBody>
          <a:bodyPr/>
          <a:lstStyle/>
          <a:p>
            <a:r>
              <a:rPr lang="ru-RU" altLang="ko-KR" sz="3200" dirty="0" smtClean="0"/>
              <a:t>Как организуется информационная безопасность?</a:t>
            </a:r>
            <a:endParaRPr lang="ko-KR" altLang="en-US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1990056" y="1203599"/>
            <a:ext cx="6912768" cy="34563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Информационная безопасность  - процесс постоянный и цикличный,             в котором задействованы все работники Ломбарда.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качество процесса зависит от осведомленности работников в вопросах      информационной безопасности и выполнения ими простейших правил.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6" name="Picture 10" descr="Картинки по запросу 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55726"/>
            <a:ext cx="4488433" cy="25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59582"/>
          </a:xfrm>
        </p:spPr>
        <p:txBody>
          <a:bodyPr/>
          <a:lstStyle/>
          <a:p>
            <a:r>
              <a:rPr lang="ru-RU" sz="3200" dirty="0" smtClean="0"/>
              <a:t>Правило 1. </a:t>
            </a:r>
            <a:br>
              <a:rPr lang="ru-RU" sz="3200" dirty="0" smtClean="0"/>
            </a:br>
            <a:r>
              <a:rPr lang="ru-RU" sz="3200" dirty="0" smtClean="0"/>
              <a:t>«Придерживайтесь деловой этики!»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4427984" y="1131590"/>
            <a:ext cx="4474840" cy="388843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/>
              <a:t>Обменивайтесь с коллегами и партнерами </a:t>
            </a:r>
          </a:p>
          <a:p>
            <a:r>
              <a:rPr lang="ru-RU" sz="1200" dirty="0" smtClean="0"/>
              <a:t>      только необходимой информацией.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/>
              <a:t>Старайтесь вести деловые беседы только в рамках    офисного помещения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/>
              <a:t>Избегайте негативных высказываний в        сторону Ломбарда, его руководителей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/>
              <a:t>Старайтесь не афишировать в социальных сетях и на форумах свое место работы или максимально </a:t>
            </a:r>
            <a:r>
              <a:rPr lang="en-US" sz="1200" dirty="0" smtClean="0"/>
              <a:t>  </a:t>
            </a:r>
            <a:r>
              <a:rPr lang="ru-RU" sz="1200" dirty="0" smtClean="0"/>
              <a:t>ограничивайте данную информацию для </a:t>
            </a:r>
            <a:r>
              <a:rPr lang="en-US" sz="1200" dirty="0" smtClean="0"/>
              <a:t>                </a:t>
            </a:r>
            <a:r>
              <a:rPr lang="ru-RU" sz="1200" dirty="0" smtClean="0"/>
              <a:t>пользователей подобных ресурсов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/>
              <a:t>Не сообщайте лицам (даже если они представляются сотрудниками гос. органов) по телефону никаких сведений конфиденциального характера (ВСЕГДА СОВЕТЙТЕСЬ С РУКОВОДИТЕЛЕМ)</a:t>
            </a:r>
            <a:endParaRPr lang="ru-RU" sz="1200" dirty="0"/>
          </a:p>
        </p:txBody>
      </p:sp>
      <p:pic>
        <p:nvPicPr>
          <p:cNvPr id="5128" name="Picture 8" descr="Картинки по запросу этика об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0496"/>
            <a:ext cx="30486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275606"/>
          </a:xfrm>
        </p:spPr>
        <p:txBody>
          <a:bodyPr/>
          <a:lstStyle/>
          <a:p>
            <a:r>
              <a:rPr lang="ru-RU" sz="3200" dirty="0"/>
              <a:t>Правило </a:t>
            </a:r>
            <a:r>
              <a:rPr lang="ru-RU" sz="3200" dirty="0" smtClean="0"/>
              <a:t>2.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«Держите стол незахламленным».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5796136" y="1635646"/>
            <a:ext cx="3240360" cy="11521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Не оставляйте документы на столе, убирайте их в шкаф   или сейф</a:t>
            </a:r>
            <a:endParaRPr lang="ru-RU" dirty="0"/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7614"/>
            <a:ext cx="3841931" cy="30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19622"/>
          </a:xfrm>
        </p:spPr>
        <p:txBody>
          <a:bodyPr/>
          <a:lstStyle/>
          <a:p>
            <a:r>
              <a:rPr lang="ru-RU" sz="3100" dirty="0"/>
              <a:t>Правило </a:t>
            </a:r>
            <a:r>
              <a:rPr lang="ru-RU" sz="3100" dirty="0" smtClean="0"/>
              <a:t>3.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«Не печатайте излишне документы».</a:t>
            </a:r>
            <a:endParaRPr lang="ru-RU" sz="31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810383" y="1923678"/>
            <a:ext cx="4186808" cy="15841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Старайтесь согласовывать документы в электронном виде перед тем как их        нести на подпись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Не забывайте документы на принтере </a:t>
            </a:r>
          </a:p>
          <a:p>
            <a:endParaRPr lang="ru-RU" dirty="0"/>
          </a:p>
        </p:txBody>
      </p:sp>
      <p:sp>
        <p:nvSpPr>
          <p:cNvPr id="6" name="AutoShape 4" descr="Картинки по запросу печать докумен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тинки по запросу печать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01851"/>
            <a:ext cx="2760241" cy="27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19622"/>
          </a:xfrm>
        </p:spPr>
        <p:txBody>
          <a:bodyPr/>
          <a:lstStyle/>
          <a:p>
            <a:r>
              <a:rPr lang="ru-RU" sz="2800" dirty="0"/>
              <a:t>Правило </a:t>
            </a:r>
            <a:r>
              <a:rPr lang="ru-RU" sz="2800" dirty="0" smtClean="0"/>
              <a:t>4.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«Используйте ресурсы Ломбарда только в рамках служебных обязанностей».</a:t>
            </a:r>
            <a:endParaRPr lang="ru-RU" sz="2800" dirty="0"/>
          </a:p>
        </p:txBody>
      </p:sp>
      <p:pic>
        <p:nvPicPr>
          <p:cNvPr id="8194" name="Picture 2" descr="Картинки по запросу играет в 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8738"/>
            <a:ext cx="3312368" cy="30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выбирает вещи в интернет магаз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8738"/>
            <a:ext cx="3675289" cy="30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563638"/>
          </a:xfrm>
        </p:spPr>
        <p:txBody>
          <a:bodyPr/>
          <a:lstStyle/>
          <a:p>
            <a:r>
              <a:rPr lang="ru-RU" sz="3200" dirty="0"/>
              <a:t>Правило </a:t>
            </a:r>
            <a:r>
              <a:rPr lang="ru-RU" sz="3200" dirty="0" smtClean="0"/>
              <a:t>5.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«Не </a:t>
            </a:r>
            <a:r>
              <a:rPr lang="ru-RU" sz="3200" dirty="0" smtClean="0"/>
              <a:t>передавайте свои пароли, даже коллегам».</a:t>
            </a:r>
            <a:endParaRPr lang="ru-RU" sz="3200" dirty="0"/>
          </a:p>
        </p:txBody>
      </p:sp>
      <p:pic>
        <p:nvPicPr>
          <p:cNvPr id="9218" name="Picture 2" descr="Картинки по запросу пароли перед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7654"/>
            <a:ext cx="62359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215</Words>
  <Application>Microsoft Office PowerPoint</Application>
  <PresentationFormat>Экран (16:9)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Wingdings</vt:lpstr>
      <vt:lpstr>Office Theme</vt:lpstr>
      <vt:lpstr>Custom Design</vt:lpstr>
      <vt:lpstr>Презентация PowerPoint</vt:lpstr>
      <vt:lpstr> Что такое информационная безопасность?</vt:lpstr>
      <vt:lpstr> Что такое информационная безопасность?</vt:lpstr>
      <vt:lpstr>Как организуется информационная безопасность?</vt:lpstr>
      <vt:lpstr>Правило 1.  «Придерживайтесь деловой этики!»</vt:lpstr>
      <vt:lpstr>Правило 2.  «Держите стол незахламленным».</vt:lpstr>
      <vt:lpstr>Правило 3.  «Не печатайте излишне документы».</vt:lpstr>
      <vt:lpstr>Правило 4.  «Используйте ресурсы Ломбарда только в рамках служебных обязанностей».</vt:lpstr>
      <vt:lpstr>Правило 5.  «Не передавайте свои пароли, даже коллегам».</vt:lpstr>
      <vt:lpstr>Правило 6.  «Блокируйте рабочую станцию покидая рабочее место»</vt:lpstr>
      <vt:lpstr>Правило 7.  «Не устанавливайте на рабочем месте   программы без        согласования с         ИТ\ИБ-подразделением и                           не используйте открытые источники для хранения конфиденциальных данных»</vt:lpstr>
      <vt:lpstr>Правило 8.  «Не открывайте писем от неизвестного              отправителя и не извлекайте содержимое, если не  уверены от кого отправлено письмо»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Неваленный Александр</cp:lastModifiedBy>
  <cp:revision>44</cp:revision>
  <dcterms:created xsi:type="dcterms:W3CDTF">2014-04-01T16:27:38Z</dcterms:created>
  <dcterms:modified xsi:type="dcterms:W3CDTF">2017-02-16T12:37:13Z</dcterms:modified>
</cp:coreProperties>
</file>