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67" autoAdjust="0"/>
    <p:restoredTop sz="94660"/>
  </p:normalViewPr>
  <p:slideViewPr>
    <p:cSldViewPr>
      <p:cViewPr varScale="1">
        <p:scale>
          <a:sx n="110" d="100"/>
          <a:sy n="110" d="100"/>
        </p:scale>
        <p:origin x="610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2/16/2017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572000" y="2643758"/>
            <a:ext cx="486003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ko-KR" sz="3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Памятка по информационной безопасности</a:t>
            </a:r>
            <a:endParaRPr lang="en-US" altLang="ko-KR" sz="3200" b="1" dirty="0" smtClean="0">
              <a:solidFill>
                <a:schemeClr val="bg1">
                  <a:lumMod val="9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pic>
        <p:nvPicPr>
          <p:cNvPr id="1028" name="Picture 4" descr="Ломбард благ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8177" y="267494"/>
            <a:ext cx="1451067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0"/>
            <a:ext cx="7560840" cy="1347614"/>
          </a:xfrm>
        </p:spPr>
        <p:txBody>
          <a:bodyPr/>
          <a:lstStyle/>
          <a:p>
            <a:r>
              <a:rPr lang="ru-RU" sz="2800" dirty="0"/>
              <a:t>Правило </a:t>
            </a:r>
            <a:r>
              <a:rPr lang="ru-RU" sz="2800" dirty="0" smtClean="0"/>
              <a:t>6. 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>«Блокируйте рабочую станцию покидая рабочее место»</a:t>
            </a:r>
            <a:endParaRPr lang="ru-RU" sz="2800" dirty="0"/>
          </a:p>
        </p:txBody>
      </p:sp>
      <p:pic>
        <p:nvPicPr>
          <p:cNvPr id="11274" name="Picture 10" descr="Картинки по запросу win + 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563638"/>
            <a:ext cx="4572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439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23478"/>
            <a:ext cx="7524328" cy="2304256"/>
          </a:xfrm>
        </p:spPr>
        <p:txBody>
          <a:bodyPr/>
          <a:lstStyle/>
          <a:p>
            <a:r>
              <a:rPr lang="ru-RU" sz="2800" dirty="0"/>
              <a:t>Правило </a:t>
            </a:r>
            <a:r>
              <a:rPr lang="en-US" sz="2800" dirty="0" smtClean="0"/>
              <a:t>7</a:t>
            </a:r>
            <a:r>
              <a:rPr lang="ru-RU" sz="2800" dirty="0" smtClean="0"/>
              <a:t>. 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>«Не устанавливайте</a:t>
            </a:r>
            <a:r>
              <a:rPr lang="en-US" sz="2800" dirty="0" smtClean="0"/>
              <a:t> </a:t>
            </a:r>
            <a:r>
              <a:rPr lang="ru-RU" sz="2800" dirty="0" smtClean="0"/>
              <a:t>на рабочем месте   программы без        согласования с         ИТ\ИБ-подразделением</a:t>
            </a:r>
            <a:r>
              <a:rPr lang="en-US" sz="2800" dirty="0" smtClean="0"/>
              <a:t> </a:t>
            </a:r>
            <a:r>
              <a:rPr lang="ru-RU" sz="2800" dirty="0" smtClean="0"/>
              <a:t>и                           не используйте открытые источники для хранения конфиденциальных данных»</a:t>
            </a:r>
            <a:endParaRPr lang="ru-RU" sz="2800" dirty="0"/>
          </a:p>
        </p:txBody>
      </p:sp>
      <p:pic>
        <p:nvPicPr>
          <p:cNvPr id="12290" name="Picture 2" descr="Картинки по запросу vib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473" y="2787774"/>
            <a:ext cx="187220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Картинки по запросу яндекс диск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943" y="2790962"/>
            <a:ext cx="2713641" cy="1869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Картинки по запросу teamview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3043" y="2787774"/>
            <a:ext cx="1824137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071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51470"/>
            <a:ext cx="7524328" cy="1635646"/>
          </a:xfrm>
        </p:spPr>
        <p:txBody>
          <a:bodyPr/>
          <a:lstStyle/>
          <a:p>
            <a:r>
              <a:rPr lang="ru-RU" sz="2400" dirty="0"/>
              <a:t>Правило </a:t>
            </a:r>
            <a:r>
              <a:rPr lang="ru-RU" sz="2400" dirty="0" smtClean="0"/>
              <a:t>8. 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«Не открывайте писем от неизвестного              отправителя и не извлекайте содержимое, если не  уверены от кого отправлено письмо»</a:t>
            </a:r>
            <a:endParaRPr lang="ru-RU" sz="2400" dirty="0"/>
          </a:p>
        </p:txBody>
      </p:sp>
      <p:pic>
        <p:nvPicPr>
          <p:cNvPr id="13314" name="Picture 2" descr="Картинки по запросу зараженное письм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687116"/>
            <a:ext cx="2265372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Картинки по запросу зараженное письм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6623" y="1694658"/>
            <a:ext cx="4899813" cy="3153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2119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03598"/>
          </a:xfrm>
        </p:spPr>
        <p:txBody>
          <a:bodyPr/>
          <a:lstStyle/>
          <a:p>
            <a:r>
              <a:rPr lang="en-US" sz="3200" dirty="0" smtClean="0"/>
              <a:t> </a:t>
            </a:r>
            <a:r>
              <a:rPr lang="ru-RU" altLang="ko-KR" sz="3200" dirty="0" smtClean="0"/>
              <a:t>Что такое информационная безопасность?</a:t>
            </a:r>
            <a:endParaRPr lang="en-US" sz="3200" dirty="0"/>
          </a:p>
        </p:txBody>
      </p:sp>
      <p:pic>
        <p:nvPicPr>
          <p:cNvPr id="2050" name="Picture 2" descr="Картинки по запросу охранник и турнике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268" y="2079783"/>
            <a:ext cx="2376264" cy="237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ртинки по запросу фсб прослуш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079781"/>
            <a:ext cx="2346043" cy="237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Картинки по запросу фсб прослушк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5207" y="2079781"/>
            <a:ext cx="2857500" cy="237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467544" y="1347614"/>
            <a:ext cx="8496944" cy="460648"/>
          </a:xfrm>
        </p:spPr>
        <p:txBody>
          <a:bodyPr/>
          <a:lstStyle/>
          <a:p>
            <a:r>
              <a:rPr lang="ru-RU" u="sng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Чем точно не является!!!</a:t>
            </a:r>
            <a:endParaRPr lang="ru-RU" u="sng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03598"/>
          </a:xfrm>
        </p:spPr>
        <p:txBody>
          <a:bodyPr/>
          <a:lstStyle/>
          <a:p>
            <a:r>
              <a:rPr lang="en-US" sz="3200" dirty="0" smtClean="0"/>
              <a:t> </a:t>
            </a:r>
            <a:r>
              <a:rPr lang="ru-RU" altLang="ko-KR" sz="3200" dirty="0" smtClean="0"/>
              <a:t>Что такое информационная безопасность?</a:t>
            </a:r>
            <a:endParaRPr lang="en-US" sz="3200" dirty="0"/>
          </a:p>
        </p:txBody>
      </p:sp>
      <p:pic>
        <p:nvPicPr>
          <p:cNvPr id="3074" name="Picture 2" descr="Картинки по запросу рис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91630"/>
            <a:ext cx="3333750" cy="241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4"/>
          <p:cNvSpPr>
            <a:spLocks noGrp="1"/>
          </p:cNvSpPr>
          <p:nvPr>
            <p:ph idx="10"/>
          </p:nvPr>
        </p:nvSpPr>
        <p:spPr>
          <a:xfrm>
            <a:off x="4355976" y="1486435"/>
            <a:ext cx="4094112" cy="2563689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ru-RU" altLang="ko-KR" dirty="0" smtClean="0">
                <a:latin typeface="Arial" pitchFamily="34" charset="0"/>
                <a:cs typeface="Arial" pitchFamily="34" charset="0"/>
              </a:rPr>
              <a:t>Информационная безопасность – это деятельность, связанная с оценкой рисков и направленная на достижение целей компании (извлечение максимальной прибыли) путем ухода от возможных негативных последствий. 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688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619672" y="51470"/>
            <a:ext cx="7524328" cy="832996"/>
          </a:xfrm>
        </p:spPr>
        <p:txBody>
          <a:bodyPr/>
          <a:lstStyle/>
          <a:p>
            <a:r>
              <a:rPr lang="ru-RU" altLang="ko-KR" sz="3200" dirty="0" smtClean="0"/>
              <a:t>Как организуется информационная безопасность?</a:t>
            </a:r>
            <a:endParaRPr lang="ko-KR" altLang="en-US" sz="3200" dirty="0"/>
          </a:p>
        </p:txBody>
      </p:sp>
      <p:sp>
        <p:nvSpPr>
          <p:cNvPr id="6" name="Объект 5"/>
          <p:cNvSpPr>
            <a:spLocks noGrp="1"/>
          </p:cNvSpPr>
          <p:nvPr>
            <p:ph idx="10"/>
          </p:nvPr>
        </p:nvSpPr>
        <p:spPr>
          <a:xfrm>
            <a:off x="1990056" y="1203599"/>
            <a:ext cx="6912768" cy="3456384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Информационная безопасность  - процесс постоянный и цикличный,             в котором задействованы все работники Ломбарда.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И качество процесса зависит от осведомленности работников в вопросах      информационной безопасности и выполнения ими простейших правил. 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            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106" name="Picture 10" descr="Картинки по запросу rul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355726"/>
            <a:ext cx="4488433" cy="252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0"/>
            <a:ext cx="7524328" cy="1059582"/>
          </a:xfrm>
        </p:spPr>
        <p:txBody>
          <a:bodyPr/>
          <a:lstStyle/>
          <a:p>
            <a:r>
              <a:rPr lang="ru-RU" sz="3200" dirty="0" smtClean="0"/>
              <a:t>Правило 1. </a:t>
            </a:r>
            <a:br>
              <a:rPr lang="ru-RU" sz="3200" dirty="0" smtClean="0"/>
            </a:br>
            <a:r>
              <a:rPr lang="ru-RU" sz="3200" dirty="0" smtClean="0"/>
              <a:t>«Придерживайтесь деловой этики!»</a:t>
            </a:r>
            <a:endParaRPr lang="ru-RU" sz="3200" dirty="0"/>
          </a:p>
        </p:txBody>
      </p:sp>
      <p:sp>
        <p:nvSpPr>
          <p:cNvPr id="5" name="Объект 4"/>
          <p:cNvSpPr>
            <a:spLocks noGrp="1"/>
          </p:cNvSpPr>
          <p:nvPr>
            <p:ph idx="10"/>
          </p:nvPr>
        </p:nvSpPr>
        <p:spPr>
          <a:xfrm>
            <a:off x="4427984" y="1131590"/>
            <a:ext cx="4474840" cy="3888431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200" dirty="0" smtClean="0"/>
              <a:t>Обменивайтесь с коллегами и партнерами </a:t>
            </a:r>
          </a:p>
          <a:p>
            <a:r>
              <a:rPr lang="ru-RU" sz="1200" dirty="0" smtClean="0"/>
              <a:t>      только необходимой информацией.</a:t>
            </a:r>
          </a:p>
          <a:p>
            <a:endParaRPr lang="ru-RU" sz="12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200" dirty="0" smtClean="0"/>
              <a:t>Старайтесь вести деловые беседы только в рамках    офисного помещения</a:t>
            </a:r>
          </a:p>
          <a:p>
            <a:endParaRPr lang="ru-RU" sz="12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200" dirty="0" smtClean="0"/>
              <a:t>Избегайте негативных высказываний в        сторону Ломбарда, его руководителей</a:t>
            </a:r>
          </a:p>
          <a:p>
            <a:endParaRPr lang="ru-RU" sz="12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200" dirty="0" smtClean="0"/>
              <a:t>Старайтесь не афишировать в социальных сетях и на форумах свое место работы или максимально </a:t>
            </a:r>
            <a:r>
              <a:rPr lang="en-US" sz="1200" dirty="0" smtClean="0"/>
              <a:t>  </a:t>
            </a:r>
            <a:r>
              <a:rPr lang="ru-RU" sz="1200" dirty="0" smtClean="0"/>
              <a:t>ограничивайте данную информацию для </a:t>
            </a:r>
            <a:r>
              <a:rPr lang="en-US" sz="1200" dirty="0" smtClean="0"/>
              <a:t>                </a:t>
            </a:r>
            <a:r>
              <a:rPr lang="ru-RU" sz="1200" dirty="0" smtClean="0"/>
              <a:t>пользователей подобных ресурсов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sz="12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200" dirty="0" smtClean="0"/>
              <a:t>Не сообщайте лицам (даже если они представляются сотрудниками гос. органов) по телефону никаких сведений конфиденциального характера (ВСЕГДА СОВЕТЙТЕСЬ С РУКОВОДИТЕЛЕМ)</a:t>
            </a:r>
            <a:endParaRPr lang="ru-RU" sz="1200" dirty="0"/>
          </a:p>
        </p:txBody>
      </p:sp>
      <p:pic>
        <p:nvPicPr>
          <p:cNvPr id="5128" name="Picture 8" descr="Картинки по запросу этика общен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160496"/>
            <a:ext cx="3048683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89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0"/>
            <a:ext cx="7524328" cy="1275606"/>
          </a:xfrm>
        </p:spPr>
        <p:txBody>
          <a:bodyPr/>
          <a:lstStyle/>
          <a:p>
            <a:r>
              <a:rPr lang="ru-RU" sz="3200" dirty="0"/>
              <a:t>Правило </a:t>
            </a:r>
            <a:r>
              <a:rPr lang="ru-RU" sz="3200" dirty="0" smtClean="0"/>
              <a:t>2. 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>«Держите стол незахламленным».</a:t>
            </a:r>
            <a:endParaRPr lang="ru-RU" sz="3200" dirty="0"/>
          </a:p>
        </p:txBody>
      </p:sp>
      <p:sp>
        <p:nvSpPr>
          <p:cNvPr id="4" name="Объект 3"/>
          <p:cNvSpPr>
            <a:spLocks noGrp="1"/>
          </p:cNvSpPr>
          <p:nvPr>
            <p:ph idx="10"/>
          </p:nvPr>
        </p:nvSpPr>
        <p:spPr>
          <a:xfrm>
            <a:off x="5796136" y="1635646"/>
            <a:ext cx="3240360" cy="1152127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Не оставляйте документы на столе, убирайте их в шкаф   или сейф</a:t>
            </a:r>
            <a:endParaRPr lang="ru-RU" dirty="0"/>
          </a:p>
        </p:txBody>
      </p:sp>
      <p:pic>
        <p:nvPicPr>
          <p:cNvPr id="6148" name="Picture 4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347614"/>
            <a:ext cx="3841931" cy="3003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412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0"/>
            <a:ext cx="7524328" cy="1419622"/>
          </a:xfrm>
        </p:spPr>
        <p:txBody>
          <a:bodyPr/>
          <a:lstStyle/>
          <a:p>
            <a:r>
              <a:rPr lang="ru-RU" sz="3100" dirty="0"/>
              <a:t>Правило </a:t>
            </a:r>
            <a:r>
              <a:rPr lang="ru-RU" sz="3100" dirty="0" smtClean="0"/>
              <a:t>3. </a:t>
            </a: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 smtClean="0"/>
              <a:t>«Не печатайте излишне документы».</a:t>
            </a:r>
            <a:endParaRPr lang="ru-RU" sz="3100" dirty="0"/>
          </a:p>
        </p:txBody>
      </p:sp>
      <p:sp>
        <p:nvSpPr>
          <p:cNvPr id="4" name="Объект 3"/>
          <p:cNvSpPr>
            <a:spLocks noGrp="1"/>
          </p:cNvSpPr>
          <p:nvPr>
            <p:ph idx="10"/>
          </p:nvPr>
        </p:nvSpPr>
        <p:spPr>
          <a:xfrm>
            <a:off x="4810383" y="1923678"/>
            <a:ext cx="4186808" cy="1584175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Старайтесь согласовывать документы в электронном виде перед тем как их        нести на подпись</a:t>
            </a:r>
          </a:p>
          <a:p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Не забывайте документы на принтере </a:t>
            </a:r>
          </a:p>
          <a:p>
            <a:endParaRPr lang="ru-RU" dirty="0"/>
          </a:p>
        </p:txBody>
      </p:sp>
      <p:sp>
        <p:nvSpPr>
          <p:cNvPr id="6" name="AutoShape 4" descr="Картинки по запросу печать документ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6" name="Picture 8" descr="Картинки по запросу печать документ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401851"/>
            <a:ext cx="2760241" cy="276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910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0"/>
            <a:ext cx="7524328" cy="1419622"/>
          </a:xfrm>
        </p:spPr>
        <p:txBody>
          <a:bodyPr/>
          <a:lstStyle/>
          <a:p>
            <a:r>
              <a:rPr lang="ru-RU" sz="2800" dirty="0"/>
              <a:t>Правило </a:t>
            </a:r>
            <a:r>
              <a:rPr lang="ru-RU" sz="2800" dirty="0" smtClean="0"/>
              <a:t>4. 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>«Используйте ресурсы Ломбарда только в рамках служебных обязанностей».</a:t>
            </a:r>
            <a:endParaRPr lang="ru-RU" sz="2800" dirty="0"/>
          </a:p>
        </p:txBody>
      </p:sp>
      <p:pic>
        <p:nvPicPr>
          <p:cNvPr id="8194" name="Picture 2" descr="Картинки по запросу играет в компьюте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648738"/>
            <a:ext cx="3312368" cy="3011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Картинки по запросу выбирает вещи в интернет магазин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648738"/>
            <a:ext cx="3675289" cy="3011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2630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0"/>
            <a:ext cx="7524328" cy="1563638"/>
          </a:xfrm>
        </p:spPr>
        <p:txBody>
          <a:bodyPr/>
          <a:lstStyle/>
          <a:p>
            <a:r>
              <a:rPr lang="ru-RU" sz="3200" dirty="0"/>
              <a:t>Правило </a:t>
            </a:r>
            <a:r>
              <a:rPr lang="ru-RU" sz="3200" dirty="0" smtClean="0"/>
              <a:t>5. 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«Не </a:t>
            </a:r>
            <a:r>
              <a:rPr lang="ru-RU" sz="3200" dirty="0" smtClean="0"/>
              <a:t>передавайте свои пароли, даже коллегам».</a:t>
            </a:r>
            <a:endParaRPr lang="ru-RU" sz="3200" dirty="0"/>
          </a:p>
        </p:txBody>
      </p:sp>
      <p:pic>
        <p:nvPicPr>
          <p:cNvPr id="9218" name="Picture 2" descr="Картинки по запросу пароли передач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07654"/>
            <a:ext cx="6235953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241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683</TotalTime>
  <Words>215</Words>
  <Application>Microsoft Office PowerPoint</Application>
  <PresentationFormat>Экран (16:9)</PresentationFormat>
  <Paragraphs>33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맑은 고딕</vt:lpstr>
      <vt:lpstr>Arial</vt:lpstr>
      <vt:lpstr>Calibri</vt:lpstr>
      <vt:lpstr>Wingdings</vt:lpstr>
      <vt:lpstr>Office Theme</vt:lpstr>
      <vt:lpstr>Custom Design</vt:lpstr>
      <vt:lpstr>Презентация PowerPoint</vt:lpstr>
      <vt:lpstr> Что такое информационная безопасность?</vt:lpstr>
      <vt:lpstr> Что такое информационная безопасность?</vt:lpstr>
      <vt:lpstr>Как организуется информационная безопасность?</vt:lpstr>
      <vt:lpstr>Правило 1.  «Придерживайтесь деловой этики!»</vt:lpstr>
      <vt:lpstr>Правило 2.  «Держите стол незахламленным».</vt:lpstr>
      <vt:lpstr>Правило 3.  «Не печатайте излишне документы».</vt:lpstr>
      <vt:lpstr>Правило 4.  «Используйте ресурсы Ломбарда только в рамках служебных обязанностей».</vt:lpstr>
      <vt:lpstr>Правило 5.  «Не передавайте свои пароли, даже коллегам».</vt:lpstr>
      <vt:lpstr>Правило 6.  «Блокируйте рабочую станцию покидая рабочее место»</vt:lpstr>
      <vt:lpstr>Правило 7.  «Не устанавливайте на рабочем месте   программы без        согласования с         ИТ\ИБ-подразделением и                           не используйте открытые источники для хранения конфиденциальных данных»</vt:lpstr>
      <vt:lpstr>Правило 8.  «Не открывайте писем от неизвестного              отправителя и не извлекайте содержимое, если не  уверены от кого отправлено письмо»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Неваленный Александр</cp:lastModifiedBy>
  <cp:revision>44</cp:revision>
  <dcterms:created xsi:type="dcterms:W3CDTF">2014-04-01T16:27:38Z</dcterms:created>
  <dcterms:modified xsi:type="dcterms:W3CDTF">2017-02-16T12:37:13Z</dcterms:modified>
</cp:coreProperties>
</file>