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9"/>
  </p:notesMasterIdLst>
  <p:sldIdLst>
    <p:sldId id="312" r:id="rId2"/>
    <p:sldId id="314" r:id="rId3"/>
    <p:sldId id="256" r:id="rId4"/>
    <p:sldId id="315" r:id="rId5"/>
    <p:sldId id="316" r:id="rId6"/>
    <p:sldId id="317" r:id="rId7"/>
    <p:sldId id="318" r:id="rId8"/>
    <p:sldId id="319" r:id="rId9"/>
    <p:sldId id="320" r:id="rId10"/>
    <p:sldId id="322" r:id="rId11"/>
    <p:sldId id="333" r:id="rId12"/>
    <p:sldId id="324" r:id="rId13"/>
    <p:sldId id="325" r:id="rId14"/>
    <p:sldId id="326" r:id="rId15"/>
    <p:sldId id="331" r:id="rId16"/>
    <p:sldId id="321" r:id="rId17"/>
    <p:sldId id="33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790"/>
    <a:srgbClr val="224886"/>
    <a:srgbClr val="2C3B6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2021" autoAdjust="0"/>
  </p:normalViewPr>
  <p:slideViewPr>
    <p:cSldViewPr>
      <p:cViewPr varScale="1">
        <p:scale>
          <a:sx n="56" d="100"/>
          <a:sy n="56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5BF0B57-47EE-465D-A349-78E3D93544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2DE830-FDE9-4841-B3F7-D05737CDDFF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3BD7727E-4E2F-427A-9A34-C4BA5F523AA7}" type="datetimeFigureOut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FB44459C-A087-4DD5-A8A9-AFB02C27F9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9657DACE-4504-497C-81D4-F4F58A504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401FCF-8E07-4107-A876-74FC3E85E1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6B460A-BA17-4D6E-A166-2F184DA34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anose="020F0502020204030204" pitchFamily="34" charset="0"/>
              </a:defRPr>
            </a:lvl1pPr>
          </a:lstStyle>
          <a:p>
            <a:fld id="{BF8E549A-E3AE-4ACF-8B87-24D3F9DE3CD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6C196B8-4FBF-4945-AA63-59D2938D6A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420D3AD-8572-441D-9718-65773A843E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/>
              <a:t>Титульная страница, содержание сделать гиперссылками</a:t>
            </a:r>
          </a:p>
          <a:p>
            <a:pPr algn="ctr" eaLnBrk="1" hangingPunct="1">
              <a:spcBef>
                <a:spcPct val="0"/>
              </a:spcBef>
            </a:pPr>
            <a:endParaRPr lang="ru-RU" altLang="ru-RU" b="1">
              <a:latin typeface="Arial" panose="020B0604020202020204" pitchFamily="34" charset="0"/>
            </a:endParaRP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64A6B73-373A-4D20-AAF7-6C0FE7B532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21B1EE8-8F11-47CE-B564-FC90B90C1E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A0B30AE-BCE0-429F-8A2D-7BC7E846E3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F5D763B-399C-4847-ABF1-2FED508BD1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1FF70A4-86F4-407C-904D-3D7C76A29B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1299F1F-D160-4E86-9A4D-5A01A7C8AE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A8301BB-98C2-4D53-880F-1690E0733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8A52D82-E36D-4069-B9B0-2A11F403F4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A486FBB-8A99-4764-B4B1-4E1A1E44FA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8D9F3CD-2802-4060-8095-271060E997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готово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A91F062-6849-465E-A592-A0F9BE8CF0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3C2EB38-9A0C-452F-B37C-71F5CE0EAA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928B5AC-C899-4174-AF73-09466E4BA9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C508AB4-E869-49E4-B893-57EFE98A81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F8D613E-E107-401B-91FA-56BF96500E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E73F9D6-A3A8-42BA-B0E8-F0EA95106A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1F38F20-64DC-489B-99B4-72A3B35A22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8396692-D171-4B1B-947B-740CF2346B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A8BDD29-A15F-45C0-9730-4889C427EF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098948C-34B8-4871-9CCC-5E9354B7B6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Готово.палка в ближнем свете пропала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12B4C2C-6810-4B31-8204-ABD3479251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BF11693-DF03-4A5A-9102-BF4D9B457D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2834EF8-C5EB-42F8-A92B-F4316C8E6D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8819EE2-01DF-4812-9086-1A3B27E498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готово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EF489BA-5C95-44CE-B166-73F0C7A4EA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5218C49-B30A-4F0D-AF65-EC6F89A495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Готово. Но большой текст, желательно заменить на что-то более визуализированное.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2DD170B-535E-445A-831F-18245E67F7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25C2EAA-3E13-43A3-98AC-B6281CC969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ГотовоЕще можно дописать КС для №1 – около 15 кд/лк * м2</a:t>
            </a:r>
            <a:r>
              <a:rPr lang="ru-RU" altLang="ru-RU"/>
              <a:t> </a:t>
            </a:r>
            <a:r>
              <a:rPr lang="ru-RU" altLang="ru-RU">
                <a:latin typeface="Arial" panose="020B0604020202020204" pitchFamily="34" charset="0"/>
              </a:rPr>
              <a:t>, №2 – 50 кд/лк * м2, №3 – 450 кд/лк * м2</a:t>
            </a:r>
            <a:r>
              <a:rPr lang="ru-RU" altLang="ru-RU"/>
              <a:t> </a:t>
            </a:r>
          </a:p>
          <a:p>
            <a:pPr eaLnBrk="1" hangingPunct="1"/>
            <a:r>
              <a:rPr lang="ru-RU" altLang="ru-RU"/>
              <a:t>допиши плиз в формате заголовков.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E6924EE-C67C-4464-9525-45484B0B54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A30D0BB-1A69-4792-B64F-078F2EF1A9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DE163B8-0005-4863-9D25-A968A10A83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A37D4B0-09B5-4B59-A48F-086B6A76E9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готово, в дальнейшем сделать жилет на черном фоне и пример применения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E1C100-3E8D-46C2-82FC-89469A4F98F8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5" name="Прямоугольник 9">
            <a:extLst>
              <a:ext uri="{FF2B5EF4-FFF2-40B4-BE49-F238E27FC236}">
                <a16:creationId xmlns:a16="http://schemas.microsoft.com/office/drawing/2014/main" id="{3BDAF225-BDE1-49D7-B6EE-591A58A83DA7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id="{6C1927AF-5944-4233-B58E-36A433D8F2F9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27">
            <a:extLst>
              <a:ext uri="{FF2B5EF4-FFF2-40B4-BE49-F238E27FC236}">
                <a16:creationId xmlns:a16="http://schemas.microsoft.com/office/drawing/2014/main" id="{9A399B2F-6A1F-4045-A0A0-236692B66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44606A-DB85-4FB3-B8A1-120ED76FE57E}" type="datetimeFigureOut">
              <a:rPr lang="ru-RU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10" name="Нижний колонтитул 16">
            <a:extLst>
              <a:ext uri="{FF2B5EF4-FFF2-40B4-BE49-F238E27FC236}">
                <a16:creationId xmlns:a16="http://schemas.microsoft.com/office/drawing/2014/main" id="{AAA6DE72-DFAE-48BA-9BA8-0BFA65091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>
            <a:extLst>
              <a:ext uri="{FF2B5EF4-FFF2-40B4-BE49-F238E27FC236}">
                <a16:creationId xmlns:a16="http://schemas.microsoft.com/office/drawing/2014/main" id="{1F1A8016-BA20-43DC-93BE-119A1339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C23EAB-1430-482B-824E-FD3ABF00EE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100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9292284-29CC-4514-B35B-86FCF6CF49AF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642EF78-E2AC-42E1-BB1A-4CAFCA0AC6EA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539F970-3060-46B0-9579-BA1FA6E07BF4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>
            <a:extLst>
              <a:ext uri="{FF2B5EF4-FFF2-40B4-BE49-F238E27FC236}">
                <a16:creationId xmlns:a16="http://schemas.microsoft.com/office/drawing/2014/main" id="{95C9D646-E6AC-4C9D-AED1-1F80844E5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625B4-CC69-4E19-9514-22B38CD9A3B5}" type="datetimeFigureOut">
              <a:rPr lang="ru-RU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8" name="Номер слайда 12">
            <a:extLst>
              <a:ext uri="{FF2B5EF4-FFF2-40B4-BE49-F238E27FC236}">
                <a16:creationId xmlns:a16="http://schemas.microsoft.com/office/drawing/2014/main" id="{1BB6B2D2-32ED-4AE2-A69B-D0EAD185B9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FEFC356D-8FE3-4EC3-A500-E62580F7856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Нижний колонтитул 13">
            <a:extLst>
              <a:ext uri="{FF2B5EF4-FFF2-40B4-BE49-F238E27FC236}">
                <a16:creationId xmlns:a16="http://schemas.microsoft.com/office/drawing/2014/main" id="{4F218902-A5D6-46BF-9292-0717AAE45D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50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FDFCE3-D3E5-4217-B531-804CF2051B97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3C8C98-C68C-4BD9-B84A-F65035EDF9E0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5CA8520-7476-45B5-AAA9-502C878F3EDC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3FD29C83-145A-480F-AB14-28C749B3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A7EB21-62FF-48E2-B443-5ABDF5AAA4FB}" type="datetimeFigureOut">
              <a:rPr lang="ru-RU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7F8C389E-CC81-41E8-AB62-4B8515AC84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E2CE6BA4-BD2C-4EBA-BC4D-D3E3B4C733B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id="{AC5E7208-225C-417B-A769-D106D07680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28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1925C6-62B8-485B-B589-B70F2711564F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E9EA89F-330F-4170-BFC8-A8F069975906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F9FF51A-AD34-47A4-84F1-57893C9E50B8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BFC5CEE0-08E9-4664-AD0F-D7CA4A4F5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22E4684-ADFF-44F3-BE4D-1F14C803BBEC}" type="datetimeFigureOut">
              <a:rPr lang="ru-RU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941CAE06-D63F-4000-BE70-67805EFC1A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79FAF5A0-3145-4DC9-A491-626FFE9AEF5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65773CB5-E68A-4085-BD9B-9F64428610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9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BF4506-7B27-4A32-B9D1-74696406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3A0E-E9CC-44C5-93F0-A375A0429ED2}" type="datetimeFigureOut">
              <a:rPr lang="ru-RU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7DAC8D-3A27-4C4F-BAA3-FE58013C9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F298C3-737F-420B-80E1-A5C34E019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4DC1A4-D76A-4195-B38D-9A7A760128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708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>
            <a:extLst>
              <a:ext uri="{FF2B5EF4-FFF2-40B4-BE49-F238E27FC236}">
                <a16:creationId xmlns:a16="http://schemas.microsoft.com/office/drawing/2014/main" id="{F8377550-5F77-4021-9EB4-B4EE58501F7D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6" name="Прямоугольник 8">
            <a:extLst>
              <a:ext uri="{FF2B5EF4-FFF2-40B4-BE49-F238E27FC236}">
                <a16:creationId xmlns:a16="http://schemas.microsoft.com/office/drawing/2014/main" id="{ABD5D551-0051-4E93-8058-9DB6DAD3512C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7" name="Прямоугольник 9">
            <a:extLst>
              <a:ext uri="{FF2B5EF4-FFF2-40B4-BE49-F238E27FC236}">
                <a16:creationId xmlns:a16="http://schemas.microsoft.com/office/drawing/2014/main" id="{7A8F9851-11F9-4D73-97A1-53302C68E8A0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8" name="Прямоугольник 10">
            <a:extLst>
              <a:ext uri="{FF2B5EF4-FFF2-40B4-BE49-F238E27FC236}">
                <a16:creationId xmlns:a16="http://schemas.microsoft.com/office/drawing/2014/main" id="{990A155A-58AD-4438-AB46-77EA97ACAD6D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9" name="Дата 11">
            <a:extLst>
              <a:ext uri="{FF2B5EF4-FFF2-40B4-BE49-F238E27FC236}">
                <a16:creationId xmlns:a16="http://schemas.microsoft.com/office/drawing/2014/main" id="{840A618F-2406-488B-8D0B-1D9F51E85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C38AC02-8204-4500-BBDA-6BB53C43608E}" type="datetimeFigureOut">
              <a:rPr lang="ru-RU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10" name="Номер слайда 12">
            <a:extLst>
              <a:ext uri="{FF2B5EF4-FFF2-40B4-BE49-F238E27FC236}">
                <a16:creationId xmlns:a16="http://schemas.microsoft.com/office/drawing/2014/main" id="{C3A49CA9-37AF-4A12-8AC0-2F112AFC8C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95FCFC32-F793-4A0B-B675-2D19E592633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1" name="Нижний колонтитул 13">
            <a:extLst>
              <a:ext uri="{FF2B5EF4-FFF2-40B4-BE49-F238E27FC236}">
                <a16:creationId xmlns:a16="http://schemas.microsoft.com/office/drawing/2014/main" id="{13768521-F785-44F8-8B33-5E6E5D1F9A4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1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9407E1-A499-4723-9309-00C82C903C85}"/>
              </a:ext>
            </a:extLst>
          </p:cNvPr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41A55D-6475-4CA7-BCEB-7BA9E1A75BB2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BFC794-88DC-4214-B3CD-F54D1CDEE09F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62178822-8115-4F60-AEB6-D9EE4E12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1E270-95D0-46DB-A7F9-C3AD2D36D8CC}" type="datetimeFigureOut">
              <a:rPr lang="ru-RU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0FE81EBC-78F8-4FFB-BC40-EDAED87E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31BBB021-0DDE-489C-8DC4-ECDA1C322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13F9D-A7B3-4BDF-822E-DCF10EB7D5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962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05790"/>
            </a:gs>
            <a:gs pos="100000">
              <a:srgbClr val="1E284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21">
            <a:extLst>
              <a:ext uri="{FF2B5EF4-FFF2-40B4-BE49-F238E27FC236}">
                <a16:creationId xmlns:a16="http://schemas.microsoft.com/office/drawing/2014/main" id="{5DC34500-A42B-4F69-83D3-6D74161E5F5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051" name="Текст 12">
            <a:extLst>
              <a:ext uri="{FF2B5EF4-FFF2-40B4-BE49-F238E27FC236}">
                <a16:creationId xmlns:a16="http://schemas.microsoft.com/office/drawing/2014/main" id="{63210C41-E5BC-48C2-B429-F35AC4F529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5" name="Дата 3">
            <a:extLst>
              <a:ext uri="{FF2B5EF4-FFF2-40B4-BE49-F238E27FC236}">
                <a16:creationId xmlns:a16="http://schemas.microsoft.com/office/drawing/2014/main" id="{BEA716DA-EF91-4A3E-9621-77F22F84F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015D2A9-D983-4AF6-B7FB-FAA294A96EDD}" type="datetimeFigureOut">
              <a:rPr lang="ru-RU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id="{42885D5D-EDC3-4476-A1D5-6D3FC7E84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56F82B65-B240-4783-9721-E80148C15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25AB056D-982E-431A-9DF5-B2E872AA127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82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71685C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64A73B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9.jpe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&amp;Icy;&amp;scy;&amp;pcy;&amp;ocy;&amp;lcy;&amp;softcy;&amp;zcy;&amp;ocy;&amp;vcy;&amp;acy;&amp;ncy;&amp;icy;&amp;iecy; &amp;scy;&amp;vcy;&amp;iecy;&amp;tcy;&amp;ocy;&amp;vcy;&amp;ocy;&amp;zcy;&amp;vcy;&amp;rcy;&amp;acy;&amp;shchcy;&amp;acy;&amp;yucy;&amp;shchcy;&amp;icy;&amp;khcy; ( &amp;scy;&amp;vcy;&amp;iecy;&amp;tcy;&amp;ocy;&amp;ocy;&amp;tcy;&amp;rcy;&amp;acy;&amp;zhcy;&amp;acy;&amp;yucy;&amp;shchcy;&amp;icy;&amp;khcy; ) &amp;mcy;&amp;acy;&amp;tcy;&amp;iecy;&amp;rcy;&amp;icy;&amp;acy;&amp;lcy;&amp;ocy;&amp;vcy; &amp;dcy;&amp;lcy;&amp;yacy; &amp;ocy;&amp;bcy;&amp;ocy;&amp;zcy;&amp;ncy;&amp;acy;&amp;chcy;&amp;iecy;&amp;ncy;&amp;icy;&amp;yacy; &amp;ncy;&amp;acy; &amp;dcy;&amp;ocy;&amp;rcy;&amp;ocy;&amp;gcy;&amp;iecy; &amp;vcy; &amp;tcy;&amp;iecy;&amp;mcy;&amp;ncy;&amp;ocy;&amp;iecy; &amp;vcy;&amp;rcy;&amp;iecy;&amp;mcy;&amp;yacy; &amp;scy;&amp;ucy;&amp;tcy;&amp;ocy;&amp;kcy; &amp;ucy;&amp;vcy;&amp;iecy;&amp;lcy;&amp;icy;&amp;chcy;&amp;icy;&amp;vcy;&amp;acy;&amp;iecy;&amp;tcy; &amp;bcy;&amp;iecy;&amp;zcy;&amp;ocy;&amp;pcy;&amp;acy;&amp;scy;&amp;ncy;&amp;ocy;&amp;scy;&amp;tcy;&amp;softcy;">
            <a:extLst>
              <a:ext uri="{FF2B5EF4-FFF2-40B4-BE49-F238E27FC236}">
                <a16:creationId xmlns:a16="http://schemas.microsoft.com/office/drawing/2014/main" id="{75540472-05D2-4C61-AC1D-0CFC000B1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71625"/>
            <a:ext cx="864235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5">
            <a:extLst>
              <a:ext uri="{FF2B5EF4-FFF2-40B4-BE49-F238E27FC236}">
                <a16:creationId xmlns:a16="http://schemas.microsoft.com/office/drawing/2014/main" id="{B6528BA4-28E5-41BE-B194-5207FB0BE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268413"/>
            <a:ext cx="8713787" cy="7143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4" name="Text Box 12">
            <a:extLst>
              <a:ext uri="{FF2B5EF4-FFF2-40B4-BE49-F238E27FC236}">
                <a16:creationId xmlns:a16="http://schemas.microsoft.com/office/drawing/2014/main" id="{CA99C1D0-808F-4CE1-A7B2-19E752850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5643563"/>
            <a:ext cx="302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Принцип действия</a:t>
            </a:r>
          </a:p>
        </p:txBody>
      </p:sp>
      <p:sp>
        <p:nvSpPr>
          <p:cNvPr id="10245" name="Text Box 13">
            <a:extLst>
              <a:ext uri="{FF2B5EF4-FFF2-40B4-BE49-F238E27FC236}">
                <a16:creationId xmlns:a16="http://schemas.microsoft.com/office/drawing/2014/main" id="{6109AAC1-96E1-414F-8CDE-96A8563F7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5643563"/>
            <a:ext cx="2559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Использование</a:t>
            </a:r>
          </a:p>
        </p:txBody>
      </p:sp>
      <p:sp>
        <p:nvSpPr>
          <p:cNvPr id="10246" name="Text Box 14">
            <a:extLst>
              <a:ext uri="{FF2B5EF4-FFF2-40B4-BE49-F238E27FC236}">
                <a16:creationId xmlns:a16="http://schemas.microsoft.com/office/drawing/2014/main" id="{39905279-C538-4A6D-8325-475ABF961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5214938"/>
            <a:ext cx="1046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Виды</a:t>
            </a:r>
          </a:p>
        </p:txBody>
      </p:sp>
      <p:sp>
        <p:nvSpPr>
          <p:cNvPr id="10247" name="Text Box 15">
            <a:extLst>
              <a:ext uri="{FF2B5EF4-FFF2-40B4-BE49-F238E27FC236}">
                <a16:creationId xmlns:a16="http://schemas.microsoft.com/office/drawing/2014/main" id="{21506E22-3B33-49AF-869B-2FCA69B72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6072188"/>
            <a:ext cx="3008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Законодательство</a:t>
            </a:r>
          </a:p>
        </p:txBody>
      </p:sp>
      <p:sp>
        <p:nvSpPr>
          <p:cNvPr id="10248" name="Text Box 16">
            <a:extLst>
              <a:ext uri="{FF2B5EF4-FFF2-40B4-BE49-F238E27FC236}">
                <a16:creationId xmlns:a16="http://schemas.microsoft.com/office/drawing/2014/main" id="{14FE9A78-FFFA-4F94-940B-E9A713341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6072188"/>
            <a:ext cx="1577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Качество</a:t>
            </a:r>
          </a:p>
        </p:txBody>
      </p:sp>
      <p:sp>
        <p:nvSpPr>
          <p:cNvPr id="10249" name="Text Box 17">
            <a:extLst>
              <a:ext uri="{FF2B5EF4-FFF2-40B4-BE49-F238E27FC236}">
                <a16:creationId xmlns:a16="http://schemas.microsoft.com/office/drawing/2014/main" id="{1C81E23B-D064-431B-B508-36AD7F311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5214938"/>
            <a:ext cx="1966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Назначение</a:t>
            </a:r>
          </a:p>
        </p:txBody>
      </p:sp>
      <p:pic>
        <p:nvPicPr>
          <p:cNvPr id="10250" name="Picture 2" descr="Госавтоинспекция">
            <a:extLst>
              <a:ext uri="{FF2B5EF4-FFF2-40B4-BE49-F238E27FC236}">
                <a16:creationId xmlns:a16="http://schemas.microsoft.com/office/drawing/2014/main" id="{C6A706A3-C599-4DA5-84CD-A6F6D5314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01"/>
          <a:stretch>
            <a:fillRect/>
          </a:stretch>
        </p:blipFill>
        <p:spPr bwMode="auto">
          <a:xfrm>
            <a:off x="185738" y="171450"/>
            <a:ext cx="11461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 Box 20">
            <a:extLst>
              <a:ext uri="{FF2B5EF4-FFF2-40B4-BE49-F238E27FC236}">
                <a16:creationId xmlns:a16="http://schemas.microsoft.com/office/drawing/2014/main" id="{CAADD764-956E-422A-8002-9DE515B8D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88913"/>
            <a:ext cx="72009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Главное управление по обеспечению безопасности </a:t>
            </a:r>
          </a:p>
          <a:p>
            <a:pPr algn="ctr" eaLnBrk="1" hangingPunct="1"/>
            <a:r>
              <a:rPr lang="ru-RU" altLang="ru-RU"/>
              <a:t>дорожного движения Министерства внутренних дел Российской Федерации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667C96F-1E01-442A-B74C-ADB892C687E5}"/>
              </a:ext>
            </a:extLst>
          </p:cNvPr>
          <p:cNvSpPr/>
          <p:nvPr/>
        </p:nvSpPr>
        <p:spPr>
          <a:xfrm>
            <a:off x="942736" y="3929066"/>
            <a:ext cx="727260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ru-RU" sz="4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световозвращающИе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ЭЛЕМЕНТЫ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Gcy;&amp;ocy;&amp;scy;&amp;acy;&amp;vcy;&amp;tcy;&amp;ocy;&amp;icy;&amp;ncy;&amp;scy;&amp;pcy;&amp;iecy;&amp;kcy;&amp;tscy;&amp;icy;&amp;yacy;">
            <a:extLst>
              <a:ext uri="{FF2B5EF4-FFF2-40B4-BE49-F238E27FC236}">
                <a16:creationId xmlns:a16="http://schemas.microsoft.com/office/drawing/2014/main" id="{D71C8C13-D988-4A38-8D34-EABF5F10C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>
            <a:extLst>
              <a:ext uri="{FF2B5EF4-FFF2-40B4-BE49-F238E27FC236}">
                <a16:creationId xmlns:a16="http://schemas.microsoft.com/office/drawing/2014/main" id="{C6ED0161-F1B5-4A23-8CCE-5B92E63EF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5B78314B-791B-45E4-8DB2-A25AA1996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44475"/>
            <a:ext cx="6229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  <a:p>
            <a:pPr eaLnBrk="1" hangingPunct="1"/>
            <a:endParaRPr lang="ru-RU" altLang="ru-RU" sz="1400">
              <a:solidFill>
                <a:schemeClr val="folHlink"/>
              </a:solidFill>
            </a:endParaRP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2F10423B-2999-40EB-A101-61A1429CB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64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СВЕТОВОЗВРАЩАЮЩИЕ  БРАСЛЕТЫ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CBDB548B-C894-47FD-8ECE-C441C2555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1341438"/>
            <a:ext cx="86614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  <a:defRPr/>
            </a:pPr>
            <a:r>
              <a:rPr lang="ru-RU" sz="1700" dirty="0">
                <a:latin typeface="+mn-lt"/>
              </a:rPr>
              <a:t>  два вида - самофиксирующиеся  и текстильные 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ru-RU" sz="1700" dirty="0">
              <a:latin typeface="+mn-lt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1700" dirty="0">
                <a:latin typeface="+mn-lt"/>
              </a:rPr>
              <a:t> видимость пешехода со всех сторон обеспечит одновременное использование   двух  браслетов   (например, на двух руках)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ru-RU" sz="1700" dirty="0">
              <a:latin typeface="+mn-lt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1700" dirty="0">
                <a:latin typeface="+mn-lt"/>
              </a:rPr>
              <a:t> можно размещать не только на руках и ногах, но и на элементах одежды и велосипедных рамах, сумках, на колясках и т.д. </a:t>
            </a:r>
          </a:p>
          <a:p>
            <a:pPr algn="just">
              <a:defRPr/>
            </a:pPr>
            <a:endParaRPr lang="ru-RU" sz="1700" b="0" dirty="0">
              <a:latin typeface="Arial" charset="0"/>
            </a:endParaRPr>
          </a:p>
        </p:txBody>
      </p:sp>
      <p:pic>
        <p:nvPicPr>
          <p:cNvPr id="18439" name="Picture 8">
            <a:extLst>
              <a:ext uri="{FF2B5EF4-FFF2-40B4-BE49-F238E27FC236}">
                <a16:creationId xmlns:a16="http://schemas.microsoft.com/office/drawing/2014/main" id="{9312D1B9-E00D-4375-8ED1-3514AA6BF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860800"/>
            <a:ext cx="130492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>
            <a:extLst>
              <a:ext uri="{FF2B5EF4-FFF2-40B4-BE49-F238E27FC236}">
                <a16:creationId xmlns:a16="http://schemas.microsoft.com/office/drawing/2014/main" id="{321999F7-7801-4475-A252-7572429CF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860800"/>
            <a:ext cx="33909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>
            <a:extLst>
              <a:ext uri="{FF2B5EF4-FFF2-40B4-BE49-F238E27FC236}">
                <a16:creationId xmlns:a16="http://schemas.microsoft.com/office/drawing/2014/main" id="{6D5E4A4F-E420-4A82-838C-11409B223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860800"/>
            <a:ext cx="164306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2">
            <a:extLst>
              <a:ext uri="{FF2B5EF4-FFF2-40B4-BE49-F238E27FC236}">
                <a16:creationId xmlns:a16="http://schemas.microsoft.com/office/drawing/2014/main" id="{B0F1F996-4E38-4863-A01D-9843AE65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860800"/>
            <a:ext cx="16192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Gcy;&amp;ocy;&amp;scy;&amp;acy;&amp;vcy;&amp;tcy;&amp;ocy;&amp;icy;&amp;ncy;&amp;scy;&amp;pcy;&amp;iecy;&amp;kcy;&amp;tscy;&amp;icy;&amp;yacy;">
            <a:extLst>
              <a:ext uri="{FF2B5EF4-FFF2-40B4-BE49-F238E27FC236}">
                <a16:creationId xmlns:a16="http://schemas.microsoft.com/office/drawing/2014/main" id="{D02B31EE-97A4-45A9-A80A-99833A077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>
            <a:extLst>
              <a:ext uri="{FF2B5EF4-FFF2-40B4-BE49-F238E27FC236}">
                <a16:creationId xmlns:a16="http://schemas.microsoft.com/office/drawing/2014/main" id="{23C4C14B-A076-4625-BC21-1E7672CF7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F496F564-5A67-49C7-96DC-6247879C7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95604499-AF22-4715-A639-BDA4EC75E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113" y="1027113"/>
            <a:ext cx="5529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СВЕТОВОЗВРАЩАЮЩИЕ  ЗНАЧКИ</a:t>
            </a:r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id="{6DE00642-55A2-4E78-B18E-3E3595C4C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24175"/>
            <a:ext cx="24923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8">
            <a:extLst>
              <a:ext uri="{FF2B5EF4-FFF2-40B4-BE49-F238E27FC236}">
                <a16:creationId xmlns:a16="http://schemas.microsoft.com/office/drawing/2014/main" id="{D5F176D9-D553-4BB3-B9DF-32F50693B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628775"/>
            <a:ext cx="8572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b="0"/>
              <a:t>  универсальное световозвращающее средство защиты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b="0"/>
              <a:t>  крепятся на любую текстильную поверхность с помощью английской булавки </a:t>
            </a:r>
          </a:p>
        </p:txBody>
      </p:sp>
      <p:pic>
        <p:nvPicPr>
          <p:cNvPr id="19464" name="Picture 9">
            <a:extLst>
              <a:ext uri="{FF2B5EF4-FFF2-40B4-BE49-F238E27FC236}">
                <a16:creationId xmlns:a16="http://schemas.microsoft.com/office/drawing/2014/main" id="{A5B15130-0DBF-4C96-87CD-2539F613B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928938"/>
            <a:ext cx="40703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1">
            <a:extLst>
              <a:ext uri="{FF2B5EF4-FFF2-40B4-BE49-F238E27FC236}">
                <a16:creationId xmlns:a16="http://schemas.microsoft.com/office/drawing/2014/main" id="{3C6DBC05-BD16-4279-8BD0-7F77B3ED1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928938"/>
            <a:ext cx="1935162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Gcy;&amp;ocy;&amp;scy;&amp;acy;&amp;vcy;&amp;tcy;&amp;ocy;&amp;icy;&amp;ncy;&amp;scy;&amp;pcy;&amp;iecy;&amp;kcy;&amp;tscy;&amp;icy;&amp;yacy;">
            <a:extLst>
              <a:ext uri="{FF2B5EF4-FFF2-40B4-BE49-F238E27FC236}">
                <a16:creationId xmlns:a16="http://schemas.microsoft.com/office/drawing/2014/main" id="{5EA5608C-51BF-47C3-96DB-A671AEC2E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>
            <a:extLst>
              <a:ext uri="{FF2B5EF4-FFF2-40B4-BE49-F238E27FC236}">
                <a16:creationId xmlns:a16="http://schemas.microsoft.com/office/drawing/2014/main" id="{E2273099-7C0A-4D07-9E82-7B132B678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93738"/>
            <a:ext cx="8642350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4DE2D88C-7294-4330-8A3E-16096A3F6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44475"/>
            <a:ext cx="6229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93BFDBAE-7857-4E70-8805-2921071A7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СВЕТОВОЗВРАЩАЮЩИЕ  БРЕЛОКИ</a:t>
            </a:r>
          </a:p>
        </p:txBody>
      </p:sp>
      <p:pic>
        <p:nvPicPr>
          <p:cNvPr id="20486" name="Picture 6">
            <a:extLst>
              <a:ext uri="{FF2B5EF4-FFF2-40B4-BE49-F238E27FC236}">
                <a16:creationId xmlns:a16="http://schemas.microsoft.com/office/drawing/2014/main" id="{3185ECEB-25A7-4C67-9C90-31F4CBBF0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3141663"/>
            <a:ext cx="17557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7">
            <a:extLst>
              <a:ext uri="{FF2B5EF4-FFF2-40B4-BE49-F238E27FC236}">
                <a16:creationId xmlns:a16="http://schemas.microsoft.com/office/drawing/2014/main" id="{7B083E04-24AA-45CF-BAA9-F98D67191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500188"/>
            <a:ext cx="85010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ru-RU" sz="1800"/>
              <a:t>  различные формы и цвета 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ru-RU" sz="1800"/>
              <a:t>  подвесные и с магнитнтным креплением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ru-RU" sz="1800"/>
              <a:t>  рекомендуется использовать несколько брелоков одновременно, чтобы обеспечить видимость с разных направлений  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ru-RU" sz="1800"/>
              <a:t>  площадь световозвращающей поверхности -  не менее 25 см</a:t>
            </a:r>
            <a:r>
              <a:rPr lang="ru-RU" altLang="ru-RU" sz="1800" baseline="30000"/>
              <a:t>2</a:t>
            </a:r>
            <a:r>
              <a:rPr lang="ru-RU" altLang="ru-RU" sz="1800"/>
              <a:t> </a:t>
            </a:r>
          </a:p>
        </p:txBody>
      </p:sp>
      <p:pic>
        <p:nvPicPr>
          <p:cNvPr id="20488" name="Picture 9" descr="bird">
            <a:extLst>
              <a:ext uri="{FF2B5EF4-FFF2-40B4-BE49-F238E27FC236}">
                <a16:creationId xmlns:a16="http://schemas.microsoft.com/office/drawing/2014/main" id="{0889A3EA-8A90-4964-B5AD-C60D8A919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068638"/>
            <a:ext cx="19685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1" descr="smile">
            <a:extLst>
              <a:ext uri="{FF2B5EF4-FFF2-40B4-BE49-F238E27FC236}">
                <a16:creationId xmlns:a16="http://schemas.microsoft.com/office/drawing/2014/main" id="{9FB68633-44D4-4D00-BDA2-308420345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5013325"/>
            <a:ext cx="12223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3" descr="&amp;Gcy;&amp;lcy;&amp;icy;&amp;mcy; (&amp;fcy;&amp;lcy;&amp;icy;&amp;kcy;&amp;iecy;&amp;rcy;) &quot;&amp;Kcy;&amp;ocy;&amp;tcy;&amp;iocy;&amp;ncy;&amp;ocy;&amp;kcy;&quot;">
            <a:extLst>
              <a:ext uri="{FF2B5EF4-FFF2-40B4-BE49-F238E27FC236}">
                <a16:creationId xmlns:a16="http://schemas.microsoft.com/office/drawing/2014/main" id="{2DA7FA86-08EA-4388-8FFA-B6A9B5860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068638"/>
            <a:ext cx="1944687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6" descr="&amp;Gcy;&amp;lcy;&amp;icy;&amp;mcy; (&amp;fcy;&amp;lcy;&amp;icy;&amp;kcy;&amp;iecy;&amp;rcy;) &quot;&amp;Mcy;&amp;acy;&amp;shcy;&amp;icy;&amp;ncy;&amp;kcy;&amp;acy;&quot;">
            <a:extLst>
              <a:ext uri="{FF2B5EF4-FFF2-40B4-BE49-F238E27FC236}">
                <a16:creationId xmlns:a16="http://schemas.microsoft.com/office/drawing/2014/main" id="{3D171FA3-6D3B-4FAD-9EE5-213BCDE5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141663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8" descr="cube">
            <a:extLst>
              <a:ext uri="{FF2B5EF4-FFF2-40B4-BE49-F238E27FC236}">
                <a16:creationId xmlns:a16="http://schemas.microsoft.com/office/drawing/2014/main" id="{E398C9BD-4972-420A-80A9-B814071CF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5013325"/>
            <a:ext cx="1250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3" name="Group 23">
            <a:extLst>
              <a:ext uri="{FF2B5EF4-FFF2-40B4-BE49-F238E27FC236}">
                <a16:creationId xmlns:a16="http://schemas.microsoft.com/office/drawing/2014/main" id="{DB1FEA4E-3828-43E2-AB6D-D25B139B8660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4868863"/>
            <a:ext cx="2376488" cy="1728787"/>
            <a:chOff x="2880" y="3067"/>
            <a:chExt cx="1497" cy="1089"/>
          </a:xfrm>
        </p:grpSpPr>
        <p:sp>
          <p:nvSpPr>
            <p:cNvPr id="20495" name="Rectangle 22">
              <a:extLst>
                <a:ext uri="{FF2B5EF4-FFF2-40B4-BE49-F238E27FC236}">
                  <a16:creationId xmlns:a16="http://schemas.microsoft.com/office/drawing/2014/main" id="{87012CD1-5EEA-44A7-A1AB-878B1CAE5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067"/>
              <a:ext cx="1497" cy="1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20496" name="Picture 21" descr="IMG_9880">
              <a:extLst>
                <a:ext uri="{FF2B5EF4-FFF2-40B4-BE49-F238E27FC236}">
                  <a16:creationId xmlns:a16="http://schemas.microsoft.com/office/drawing/2014/main" id="{A853BFC6-370D-45EF-A015-863DD3720F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3113"/>
              <a:ext cx="783" cy="1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94" name="Text Box 24">
            <a:extLst>
              <a:ext uri="{FF2B5EF4-FFF2-40B4-BE49-F238E27FC236}">
                <a16:creationId xmlns:a16="http://schemas.microsoft.com/office/drawing/2014/main" id="{F9F64BEB-F213-474E-8722-156B8CA06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508500"/>
            <a:ext cx="1536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/>
              <a:t>магнитное крепление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Gcy;&amp;ocy;&amp;scy;&amp;acy;&amp;vcy;&amp;tcy;&amp;ocy;&amp;icy;&amp;ncy;&amp;scy;&amp;pcy;&amp;iecy;&amp;kcy;&amp;tscy;&amp;icy;&amp;yacy;">
            <a:extLst>
              <a:ext uri="{FF2B5EF4-FFF2-40B4-BE49-F238E27FC236}">
                <a16:creationId xmlns:a16="http://schemas.microsoft.com/office/drawing/2014/main" id="{751820D9-AAE1-4AD0-A728-554F3328B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id="{A61705BC-E5FC-40FA-8F73-251BFDF37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327BE588-35CF-46AB-A4FE-ECB53335D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183472A0-07AD-4EF3-9E21-0A35264B4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СВЕТОВОЗВРАЩАЮЩИЕ</a:t>
            </a:r>
            <a:r>
              <a:rPr lang="ru-RU" sz="2400" dirty="0">
                <a:latin typeface="Arial" charset="0"/>
              </a:rPr>
              <a:t>  </a:t>
            </a: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НАКЛЕЙКИ</a:t>
            </a:r>
          </a:p>
        </p:txBody>
      </p:sp>
      <p:sp>
        <p:nvSpPr>
          <p:cNvPr id="21510" name="Text Box 8">
            <a:extLst>
              <a:ext uri="{FF2B5EF4-FFF2-40B4-BE49-F238E27FC236}">
                <a16:creationId xmlns:a16="http://schemas.microsoft.com/office/drawing/2014/main" id="{85DF7717-3AA1-40FC-B3DF-5339C362A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557338"/>
            <a:ext cx="43211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ru-RU" sz="1800"/>
              <a:t>  приклеиваются к элементам одежды   и    различным предметам</a:t>
            </a:r>
          </a:p>
          <a:p>
            <a:pPr algn="just" eaLnBrk="1" hangingPunct="1"/>
            <a:r>
              <a:rPr lang="ru-RU" altLang="ru-RU" sz="1800" i="1"/>
              <a:t>(сумка, рюкзак, трости, самокаты, велосипеды, коляски, защитные шлемы и т.д.)</a:t>
            </a:r>
          </a:p>
        </p:txBody>
      </p:sp>
      <p:pic>
        <p:nvPicPr>
          <p:cNvPr id="21511" name="Picture 13" descr="стикеры">
            <a:extLst>
              <a:ext uri="{FF2B5EF4-FFF2-40B4-BE49-F238E27FC236}">
                <a16:creationId xmlns:a16="http://schemas.microsoft.com/office/drawing/2014/main" id="{C6A3BDCE-D68C-4A59-B9A1-3263815F1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4665663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7" descr="&amp;Ncy;&amp;acy;&amp;bcy;&amp;ocy;&amp;rcy; &amp;scy;&amp;iecy;&amp;rcy;&amp;ycy;&amp;khcy; &amp;scy;&amp;vcy;&amp;iecy;&amp;tcy;&amp;ocy;&amp;vcy;&amp;ocy;&amp;zcy;&amp;vcy;&amp;rcy;&amp;acy;&amp;shchcy;&amp;acy;&amp;yucy;&amp;shchcy;&amp;icy;&amp;khcy; &amp;scy;&amp;tcy;&amp;icy;&amp;kcy;&amp;iecy;&amp;rcy;&amp;ocy;&amp;vcy; - &amp;gcy;&amp;iecy;&amp;ocy;&amp;mcy;&amp;iecy;&amp;tcy;&amp;rcy;&amp;icy;&amp;chcy;&amp;iecy;&amp;scy;&amp;kcy;&amp;icy;&amp;khcy; &amp;fcy;&amp;icy;&amp;gcy;&amp;ucy;&amp;rcy;&amp;ocy;&amp;kcy;">
            <a:extLst>
              <a:ext uri="{FF2B5EF4-FFF2-40B4-BE49-F238E27FC236}">
                <a16:creationId xmlns:a16="http://schemas.microsoft.com/office/drawing/2014/main" id="{208C457E-7E6E-480A-964D-94E81888E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933825"/>
            <a:ext cx="17494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4">
            <a:extLst>
              <a:ext uri="{FF2B5EF4-FFF2-40B4-BE49-F238E27FC236}">
                <a16:creationId xmlns:a16="http://schemas.microsoft.com/office/drawing/2014/main" id="{041F3128-9BBE-4B25-9165-85106ED78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3432175"/>
            <a:ext cx="1898650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5">
            <a:extLst>
              <a:ext uri="{FF2B5EF4-FFF2-40B4-BE49-F238E27FC236}">
                <a16:creationId xmlns:a16="http://schemas.microsoft.com/office/drawing/2014/main" id="{16CFFAF8-6210-4B35-8D46-42498C10B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429000"/>
            <a:ext cx="21431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Gcy;&amp;ocy;&amp;scy;&amp;acy;&amp;vcy;&amp;tcy;&amp;ocy;&amp;icy;&amp;ncy;&amp;scy;&amp;pcy;&amp;iecy;&amp;kcy;&amp;tscy;&amp;icy;&amp;yacy;">
            <a:extLst>
              <a:ext uri="{FF2B5EF4-FFF2-40B4-BE49-F238E27FC236}">
                <a16:creationId xmlns:a16="http://schemas.microsoft.com/office/drawing/2014/main" id="{772939F8-D9A9-4D0B-A23B-B57017438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>
            <a:extLst>
              <a:ext uri="{FF2B5EF4-FFF2-40B4-BE49-F238E27FC236}">
                <a16:creationId xmlns:a16="http://schemas.microsoft.com/office/drawing/2014/main" id="{3E62267D-09F5-4A2E-B0A2-B5D60224E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7DBDC64B-D14C-45C8-8F3A-4091F8DC0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308D5E97-45FB-443C-9818-665112514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27113"/>
            <a:ext cx="86423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СВЕТОВОЗВРАЩАТЕЛИ ДЛЯ СПИЦ ВЕЛОСИПЕДОВ</a:t>
            </a:r>
          </a:p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И ДЕТСКИХ КОЛЯСОК</a:t>
            </a:r>
          </a:p>
        </p:txBody>
      </p:sp>
      <p:grpSp>
        <p:nvGrpSpPr>
          <p:cNvPr id="22534" name="Group 17">
            <a:extLst>
              <a:ext uri="{FF2B5EF4-FFF2-40B4-BE49-F238E27FC236}">
                <a16:creationId xmlns:a16="http://schemas.microsoft.com/office/drawing/2014/main" id="{24B47478-9A36-40B5-A358-979EB44DE98C}"/>
              </a:ext>
            </a:extLst>
          </p:cNvPr>
          <p:cNvGrpSpPr>
            <a:grpSpLocks/>
          </p:cNvGrpSpPr>
          <p:nvPr/>
        </p:nvGrpSpPr>
        <p:grpSpPr bwMode="auto">
          <a:xfrm>
            <a:off x="6037263" y="3141663"/>
            <a:ext cx="2782887" cy="3311525"/>
            <a:chOff x="3334" y="1842"/>
            <a:chExt cx="2197" cy="2361"/>
          </a:xfrm>
        </p:grpSpPr>
        <p:pic>
          <p:nvPicPr>
            <p:cNvPr id="22538" name="Picture 10" descr="&amp;scy;&amp;vcy;&amp;iecy;&amp;tcy;&amp;ocy;&amp;vcy;&amp;ocy;&amp;zcy;&amp;vcy;&amp;rcy;&amp;acy;&amp;shchcy;&amp;acy;&amp;yucy;&amp;shchcy;&amp;icy;&amp;iecy; &amp;ncy;&amp;acy;&amp;kcy;&amp;lcy;&amp;acy;&amp;dcy;&amp;kcy;&amp;icy; &amp;ncy;&amp;acy; &amp;scy;&amp;pcy;&amp;icy;&amp;tscy;&amp;ycy;">
              <a:extLst>
                <a:ext uri="{FF2B5EF4-FFF2-40B4-BE49-F238E27FC236}">
                  <a16:creationId xmlns:a16="http://schemas.microsoft.com/office/drawing/2014/main" id="{3910C6F0-F0B7-4FBD-9CA3-A9CA06192E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842"/>
              <a:ext cx="2177" cy="1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9" name="Group 15">
              <a:extLst>
                <a:ext uri="{FF2B5EF4-FFF2-40B4-BE49-F238E27FC236}">
                  <a16:creationId xmlns:a16="http://schemas.microsoft.com/office/drawing/2014/main" id="{96261BCE-AF0C-4189-965C-1C3EC51A8D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4" y="3521"/>
              <a:ext cx="2197" cy="682"/>
              <a:chOff x="2789" y="1525"/>
              <a:chExt cx="2197" cy="682"/>
            </a:xfrm>
          </p:grpSpPr>
          <p:pic>
            <p:nvPicPr>
              <p:cNvPr id="22540" name="Picture 8">
                <a:extLst>
                  <a:ext uri="{FF2B5EF4-FFF2-40B4-BE49-F238E27FC236}">
                    <a16:creationId xmlns:a16="http://schemas.microsoft.com/office/drawing/2014/main" id="{54CF55DC-85FD-42D1-89C3-8F5ED2B71F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9" y="1525"/>
                <a:ext cx="394" cy="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1" name="Picture 13">
                <a:extLst>
                  <a:ext uri="{FF2B5EF4-FFF2-40B4-BE49-F238E27FC236}">
                    <a16:creationId xmlns:a16="http://schemas.microsoft.com/office/drawing/2014/main" id="{F64A3EF8-3289-4D37-B0C9-86F44B0106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3" y="1525"/>
                <a:ext cx="907" cy="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2" name="Picture 14">
                <a:extLst>
                  <a:ext uri="{FF2B5EF4-FFF2-40B4-BE49-F238E27FC236}">
                    <a16:creationId xmlns:a16="http://schemas.microsoft.com/office/drawing/2014/main" id="{1220BF56-DD49-4F22-A09C-FC6D6E4BDD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5" y="1525"/>
                <a:ext cx="791" cy="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2535" name="Picture 18">
            <a:extLst>
              <a:ext uri="{FF2B5EF4-FFF2-40B4-BE49-F238E27FC236}">
                <a16:creationId xmlns:a16="http://schemas.microsoft.com/office/drawing/2014/main" id="{9A9AF5DB-5811-4E33-BDF9-3585EF1AC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141663"/>
            <a:ext cx="28924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19">
            <a:extLst>
              <a:ext uri="{FF2B5EF4-FFF2-40B4-BE49-F238E27FC236}">
                <a16:creationId xmlns:a16="http://schemas.microsoft.com/office/drawing/2014/main" id="{39CEC151-0617-4542-8E70-D072A195F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844675"/>
            <a:ext cx="82994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ru-RU" sz="1600"/>
              <a:t>  легко фиксируются на спицах велосипедов и детских колясок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ru-RU" sz="1600"/>
              <a:t>  повышают заметность велосипедиста ночью в боковой проекции 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ru-RU" sz="1600"/>
              <a:t>  желательно дополнительно применять световозвращатели, видимые спереди и сзади</a:t>
            </a:r>
          </a:p>
        </p:txBody>
      </p:sp>
      <p:pic>
        <p:nvPicPr>
          <p:cNvPr id="22537" name="Picture 22">
            <a:extLst>
              <a:ext uri="{FF2B5EF4-FFF2-40B4-BE49-F238E27FC236}">
                <a16:creationId xmlns:a16="http://schemas.microsoft.com/office/drawing/2014/main" id="{CC00EBD4-CBA5-4D6F-A8B3-F8EA7DB1E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3141663"/>
            <a:ext cx="2492375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Gcy;&amp;ocy;&amp;scy;&amp;acy;&amp;vcy;&amp;tcy;&amp;ocy;&amp;icy;&amp;ncy;&amp;scy;&amp;pcy;&amp;iecy;&amp;kcy;&amp;tscy;&amp;icy;&amp;yacy;">
            <a:extLst>
              <a:ext uri="{FF2B5EF4-FFF2-40B4-BE49-F238E27FC236}">
                <a16:creationId xmlns:a16="http://schemas.microsoft.com/office/drawing/2014/main" id="{40AE5B08-1582-4B33-BC3A-9E664C2D1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>
            <a:extLst>
              <a:ext uri="{FF2B5EF4-FFF2-40B4-BE49-F238E27FC236}">
                <a16:creationId xmlns:a16="http://schemas.microsoft.com/office/drawing/2014/main" id="{30646F9F-5275-4DEF-9C25-3F3758F0C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0EF01ED8-694D-43DC-954C-E11AB320A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6D79CB89-1EDF-4383-9E11-92E697B88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81075"/>
            <a:ext cx="8642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НЕСЪЕМНЫЕ СВЕТОВОЗВРАЩАЮЩИЕ ЭЛЕМЕНТЫ</a:t>
            </a:r>
          </a:p>
          <a:p>
            <a:pPr algn="ctr">
              <a:defRPr/>
            </a:pPr>
            <a:endParaRPr lang="ru-RU" sz="2400" dirty="0">
              <a:latin typeface="Arial" charset="0"/>
            </a:endParaRPr>
          </a:p>
        </p:txBody>
      </p:sp>
      <p:sp>
        <p:nvSpPr>
          <p:cNvPr id="23558" name="Text Box 13">
            <a:extLst>
              <a:ext uri="{FF2B5EF4-FFF2-40B4-BE49-F238E27FC236}">
                <a16:creationId xmlns:a16="http://schemas.microsoft.com/office/drawing/2014/main" id="{C4EFD220-49A6-4D2C-808C-CD928930D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628775"/>
            <a:ext cx="82994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ru-RU" sz="1800"/>
              <a:t> это элементы одежды и обуви из световозвращающих материалов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ru-RU" sz="1800"/>
              <a:t> текстильные ленты, канты, шевроны, нашивки, термотрансферные  изображения и т.д. 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ru-RU" sz="1800"/>
              <a:t> покупая одежду себе и своим детям, обратите внимание на наличие и качество световозвращающих элементов</a:t>
            </a:r>
          </a:p>
        </p:txBody>
      </p:sp>
      <p:pic>
        <p:nvPicPr>
          <p:cNvPr id="23559" name="Picture 16" descr="&amp;Tcy;&amp;iecy;&amp;rcy;&amp;mcy;&amp;ocy;&amp;tcy;&amp;rcy;&amp;acy;&amp;ncy;&amp;scy;&amp;fcy;&amp;iecy;&amp;rcy;&amp;ncy;&amp;acy;&amp;yacy; &amp;scy;&amp;vcy;&amp;iecy;&amp;tcy;&amp;ocy;&amp;vcy;&amp;ocy;&amp;zcy;&amp;vcy;&amp;rcy;&amp;acy;&amp;shchcy;&amp;acy;&amp;yucy;&amp;shchcy;&amp;acy;&amp;yacy; &amp;ncy;&amp;acy;&amp;kcy;&amp;lcy;&amp;iecy;&amp;jcy;&amp;kcy;&amp;acy; &quot;&amp;pcy;&amp;ocy;&amp;yucy;&amp;shchcy;&amp;icy;&amp;iecy; &amp;pcy;&amp;tcy;&amp;icy;&amp;chcy;&amp;kcy;&amp;icy;&quot; &amp;ncy;&amp;acy; &amp;fcy;&amp;ucy;&amp;tcy;&amp;bcy;&amp;ocy;&amp;lcy;&amp;iecy;">
            <a:extLst>
              <a:ext uri="{FF2B5EF4-FFF2-40B4-BE49-F238E27FC236}">
                <a16:creationId xmlns:a16="http://schemas.microsoft.com/office/drawing/2014/main" id="{99579955-17D6-47D8-A7EA-9A897FA22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57563"/>
            <a:ext cx="19431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 Box 17">
            <a:extLst>
              <a:ext uri="{FF2B5EF4-FFF2-40B4-BE49-F238E27FC236}">
                <a16:creationId xmlns:a16="http://schemas.microsoft.com/office/drawing/2014/main" id="{22DC8A6E-AF6C-4CF6-AC51-7ADF72519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949950"/>
            <a:ext cx="23241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0"/>
              <a:t>Термотрансферное изображение на детской футболке</a:t>
            </a:r>
          </a:p>
        </p:txBody>
      </p:sp>
      <p:pic>
        <p:nvPicPr>
          <p:cNvPr id="23561" name="Picture 18">
            <a:extLst>
              <a:ext uri="{FF2B5EF4-FFF2-40B4-BE49-F238E27FC236}">
                <a16:creationId xmlns:a16="http://schemas.microsoft.com/office/drawing/2014/main" id="{16655AF8-5ED6-4172-AB82-2F929CB08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3357563"/>
            <a:ext cx="12573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 Box 19">
            <a:extLst>
              <a:ext uri="{FF2B5EF4-FFF2-40B4-BE49-F238E27FC236}">
                <a16:creationId xmlns:a16="http://schemas.microsoft.com/office/drawing/2014/main" id="{4F45867D-851B-4001-A0BB-4528772E7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713" y="6032500"/>
            <a:ext cx="24495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0"/>
              <a:t>Отделка</a:t>
            </a:r>
          </a:p>
          <a:p>
            <a:pPr algn="ctr" eaLnBrk="1" hangingPunct="1"/>
            <a:r>
              <a:rPr lang="ru-RU" altLang="ru-RU" sz="1400" b="0"/>
              <a:t>световозвращающим</a:t>
            </a:r>
          </a:p>
          <a:p>
            <a:pPr algn="ctr" eaLnBrk="1" hangingPunct="1"/>
            <a:r>
              <a:rPr lang="ru-RU" altLang="ru-RU" sz="1400" b="0"/>
              <a:t>кантом на рюкзаке</a:t>
            </a:r>
          </a:p>
        </p:txBody>
      </p:sp>
      <p:pic>
        <p:nvPicPr>
          <p:cNvPr id="23563" name="Picture 20">
            <a:extLst>
              <a:ext uri="{FF2B5EF4-FFF2-40B4-BE49-F238E27FC236}">
                <a16:creationId xmlns:a16="http://schemas.microsoft.com/office/drawing/2014/main" id="{FFD1D658-93FF-4C0A-8088-A54687D9C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3357563"/>
            <a:ext cx="10382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23" descr="фото СВМ фурнитуры (22)">
            <a:extLst>
              <a:ext uri="{FF2B5EF4-FFF2-40B4-BE49-F238E27FC236}">
                <a16:creationId xmlns:a16="http://schemas.microsoft.com/office/drawing/2014/main" id="{3BBBEDEC-3819-42D4-8E0C-CF7112D1E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714750"/>
            <a:ext cx="1455737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AutoShape 24">
            <a:extLst>
              <a:ext uri="{FF2B5EF4-FFF2-40B4-BE49-F238E27FC236}">
                <a16:creationId xmlns:a16="http://schemas.microsoft.com/office/drawing/2014/main" id="{707D1662-68B6-45AA-B09B-2D75AD019691}"/>
              </a:ext>
            </a:extLst>
          </p:cNvPr>
          <p:cNvSpPr>
            <a:spLocks noChangeArrowheads="1"/>
          </p:cNvSpPr>
          <p:nvPr/>
        </p:nvSpPr>
        <p:spPr bwMode="auto">
          <a:xfrm rot="-2900942">
            <a:off x="3095625" y="4835526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66" name="AutoShape 25">
            <a:extLst>
              <a:ext uri="{FF2B5EF4-FFF2-40B4-BE49-F238E27FC236}">
                <a16:creationId xmlns:a16="http://schemas.microsoft.com/office/drawing/2014/main" id="{9F22B62F-C670-4D40-8E91-50F1EC4AA9D8}"/>
              </a:ext>
            </a:extLst>
          </p:cNvPr>
          <p:cNvSpPr>
            <a:spLocks noChangeArrowheads="1"/>
          </p:cNvSpPr>
          <p:nvPr/>
        </p:nvSpPr>
        <p:spPr bwMode="auto">
          <a:xfrm rot="6046491">
            <a:off x="4672807" y="4001294"/>
            <a:ext cx="865187" cy="339725"/>
          </a:xfrm>
          <a:prstGeom prst="rightArrow">
            <a:avLst>
              <a:gd name="adj1" fmla="val 50000"/>
              <a:gd name="adj2" fmla="val 636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67" name="Text Box 26">
            <a:extLst>
              <a:ext uri="{FF2B5EF4-FFF2-40B4-BE49-F238E27FC236}">
                <a16:creationId xmlns:a16="http://schemas.microsoft.com/office/drawing/2014/main" id="{A3A05C2B-414B-4520-A109-0AE1BA737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5286375"/>
            <a:ext cx="171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0"/>
              <a:t>Световозвраща-ющие  вставки</a:t>
            </a:r>
          </a:p>
        </p:txBody>
      </p:sp>
      <p:sp>
        <p:nvSpPr>
          <p:cNvPr id="23568" name="Text Box 27">
            <a:extLst>
              <a:ext uri="{FF2B5EF4-FFF2-40B4-BE49-F238E27FC236}">
                <a16:creationId xmlns:a16="http://schemas.microsoft.com/office/drawing/2014/main" id="{77353D75-12DA-4666-B38A-02AC72EC5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063875"/>
            <a:ext cx="22320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0"/>
              <a:t>Шнурки со световозвращающими нитями</a:t>
            </a:r>
          </a:p>
        </p:txBody>
      </p:sp>
      <p:sp>
        <p:nvSpPr>
          <p:cNvPr id="23569" name="AutoShape 29">
            <a:extLst>
              <a:ext uri="{FF2B5EF4-FFF2-40B4-BE49-F238E27FC236}">
                <a16:creationId xmlns:a16="http://schemas.microsoft.com/office/drawing/2014/main" id="{B96454BF-ADF4-4D23-AFB6-2613855490FE}"/>
              </a:ext>
            </a:extLst>
          </p:cNvPr>
          <p:cNvSpPr>
            <a:spLocks noChangeArrowheads="1"/>
          </p:cNvSpPr>
          <p:nvPr/>
        </p:nvSpPr>
        <p:spPr bwMode="auto">
          <a:xfrm rot="273027">
            <a:off x="3865563" y="5457825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Gcy;&amp;ocy;&amp;scy;&amp;acy;&amp;vcy;&amp;tcy;&amp;ocy;&amp;icy;&amp;ncy;&amp;scy;&amp;pcy;&amp;iecy;&amp;kcy;&amp;tscy;&amp;icy;&amp;yacy;">
            <a:extLst>
              <a:ext uri="{FF2B5EF4-FFF2-40B4-BE49-F238E27FC236}">
                <a16:creationId xmlns:a16="http://schemas.microsoft.com/office/drawing/2014/main" id="{5F2840C5-B4AE-418B-A6CF-2897F4E42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53C9A526-5275-4D52-8E16-ADEECB525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B167DAA5-7CFE-47C2-9165-08174F064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24581" name="Text Box 7">
            <a:extLst>
              <a:ext uri="{FF2B5EF4-FFF2-40B4-BE49-F238E27FC236}">
                <a16:creationId xmlns:a16="http://schemas.microsoft.com/office/drawing/2014/main" id="{0FC0D318-9695-4EFD-8E6A-13FC878E1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1773238"/>
            <a:ext cx="8497887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1338" indent="-354013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ru-RU" altLang="ru-RU" sz="2100"/>
              <a:t>Используйте только качественные световозвращатели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ru-RU" altLang="ru-RU" sz="2100"/>
              <a:t>Световозвращатели должны быть видны водителям с различных направлений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ru-RU" altLang="ru-RU" sz="2100"/>
              <a:t>Предочтительней использовать серые и светло-серые текстильные световозвращающие ленты и световозвращатели из ПВХ белого и лимонно-желтого цвета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ru-RU" altLang="ru-RU" sz="2100"/>
              <a:t>Площадь поверхности одного световозвращающего элемента  должна быть не менее 25 см</a:t>
            </a:r>
            <a:r>
              <a:rPr lang="ru-RU" altLang="ru-RU" sz="2100" baseline="30000"/>
              <a:t>2</a:t>
            </a:r>
            <a:endParaRPr lang="ru-RU" altLang="ru-RU" sz="2100"/>
          </a:p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ru-RU" altLang="ru-RU" sz="2100">
                <a:solidFill>
                  <a:srgbClr val="FF0000"/>
                </a:solidFill>
              </a:rPr>
              <a:t>Даже имея световозвращатели пешеходы должны знать и соблюдать ПРАВИЛА БЕЗОПАСНОГО ПОВЕДЕНИЯ НА ДОРОГЕ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CBE00EA-824A-45CE-BD66-2A07C80316D6}"/>
              </a:ext>
            </a:extLst>
          </p:cNvPr>
          <p:cNvSpPr/>
          <p:nvPr/>
        </p:nvSpPr>
        <p:spPr>
          <a:xfrm>
            <a:off x="571472" y="857232"/>
            <a:ext cx="775664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КАК ПРАВИЛЬНО ИСПОЛЬЗОВАТЬ СВЕТОВОЗВРАЩАТЕЛИ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&amp;Gcy;&amp;ocy;&amp;scy;&amp;acy;&amp;vcy;&amp;tcy;&amp;ocy;&amp;icy;&amp;ncy;&amp;scy;&amp;pcy;&amp;iecy;&amp;kcy;&amp;tscy;&amp;icy;&amp;yacy;">
            <a:extLst>
              <a:ext uri="{FF2B5EF4-FFF2-40B4-BE49-F238E27FC236}">
                <a16:creationId xmlns:a16="http://schemas.microsoft.com/office/drawing/2014/main" id="{02F796C5-91A3-4E50-9A3B-B06773010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5209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5">
            <a:extLst>
              <a:ext uri="{FF2B5EF4-FFF2-40B4-BE49-F238E27FC236}">
                <a16:creationId xmlns:a16="http://schemas.microsoft.com/office/drawing/2014/main" id="{095024A0-06A4-4883-B4FF-4BD17F7C3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0713"/>
            <a:ext cx="8713788" cy="7143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04" name="Rectangle 7">
            <a:extLst>
              <a:ext uri="{FF2B5EF4-FFF2-40B4-BE49-F238E27FC236}">
                <a16:creationId xmlns:a16="http://schemas.microsoft.com/office/drawing/2014/main" id="{287038F8-0E42-44D3-9D16-AD7041912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115888"/>
            <a:ext cx="6229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pic>
        <p:nvPicPr>
          <p:cNvPr id="25605" name="Picture 8">
            <a:extLst>
              <a:ext uri="{FF2B5EF4-FFF2-40B4-BE49-F238E27FC236}">
                <a16:creationId xmlns:a16="http://schemas.microsoft.com/office/drawing/2014/main" id="{5FF7D7C3-923A-412C-BECE-5C103E45A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238625"/>
            <a:ext cx="6191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10">
            <a:extLst>
              <a:ext uri="{FF2B5EF4-FFF2-40B4-BE49-F238E27FC236}">
                <a16:creationId xmlns:a16="http://schemas.microsoft.com/office/drawing/2014/main" id="{2732295D-423E-4F36-B780-41784AE23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68638"/>
            <a:ext cx="8820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FFFF00"/>
                </a:solidFill>
              </a:rPr>
              <a:t>ВАША БЕЗОПАСНОСТЬ И БЕЗОПАСНОСТЬ ВАШИХ ДЕТЕЙ ЗАВИСИТ ОТ ВАС!</a:t>
            </a:r>
          </a:p>
        </p:txBody>
      </p:sp>
      <p:pic>
        <p:nvPicPr>
          <p:cNvPr id="25607" name="Picture 2" descr="C:\Users\Администратор\Desktop\фот АМИ для отсмотра\пешеходный переход\IMG_0443.JPG">
            <a:extLst>
              <a:ext uri="{FF2B5EF4-FFF2-40B4-BE49-F238E27FC236}">
                <a16:creationId xmlns:a16="http://schemas.microsoft.com/office/drawing/2014/main" id="{026BD61D-EBA6-4266-8C33-895C8926DF3F}"/>
              </a:ext>
            </a:extLst>
          </p:cNvPr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908050"/>
            <a:ext cx="2881313" cy="1920875"/>
          </a:xfrm>
          <a:noFill/>
        </p:spPr>
      </p:pic>
      <p:sp>
        <p:nvSpPr>
          <p:cNvPr id="25608" name="Rectangle 12">
            <a:extLst>
              <a:ext uri="{FF2B5EF4-FFF2-40B4-BE49-F238E27FC236}">
                <a16:creationId xmlns:a16="http://schemas.microsoft.com/office/drawing/2014/main" id="{19AD28FD-71F9-4A3E-B200-DA015E87E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981075"/>
            <a:ext cx="56181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/>
              <a:t>При использовании световозвращающих элементов </a:t>
            </a:r>
          </a:p>
          <a:p>
            <a:pPr algn="ctr" eaLnBrk="1" hangingPunct="1"/>
            <a:r>
              <a:rPr lang="ru-RU" altLang="ru-RU" sz="2400"/>
              <a:t>в темное время суток риск гибели для пешеходов уменьшается примерно на 70 %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&amp;Gcy;&amp;ocy;&amp;scy;&amp;acy;&amp;vcy;&amp;tcy;&amp;ocy;&amp;icy;&amp;ncy;&amp;scy;&amp;pcy;&amp;iecy;&amp;kcy;&amp;tscy;&amp;icy;&amp;yacy;">
            <a:extLst>
              <a:ext uri="{FF2B5EF4-FFF2-40B4-BE49-F238E27FC236}">
                <a16:creationId xmlns:a16="http://schemas.microsoft.com/office/drawing/2014/main" id="{7C150A76-4F59-4324-8790-D7193C963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25209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5">
            <a:extLst>
              <a:ext uri="{FF2B5EF4-FFF2-40B4-BE49-F238E27FC236}">
                <a16:creationId xmlns:a16="http://schemas.microsoft.com/office/drawing/2014/main" id="{27C90EB6-561A-4B16-8D0D-667509B6C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0713"/>
            <a:ext cx="8713788" cy="7143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5F30B1-0DDC-4F2E-84F8-1EC6780368D1}"/>
              </a:ext>
            </a:extLst>
          </p:cNvPr>
          <p:cNvSpPr/>
          <p:nvPr/>
        </p:nvSpPr>
        <p:spPr>
          <a:xfrm>
            <a:off x="1102800" y="800078"/>
            <a:ext cx="7004673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Что ТАКое световозвращающИе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ЭЛЕМЕНТЫ ?</a:t>
            </a:r>
          </a:p>
        </p:txBody>
      </p:sp>
      <p:sp>
        <p:nvSpPr>
          <p:cNvPr id="11269" name="Rectangle 2">
            <a:extLst>
              <a:ext uri="{FF2B5EF4-FFF2-40B4-BE49-F238E27FC236}">
                <a16:creationId xmlns:a16="http://schemas.microsoft.com/office/drawing/2014/main" id="{CE118BAF-5C55-4049-93CB-C3D124BFB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785938"/>
            <a:ext cx="87852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/>
              <a:t>Световозвращающие элементы (световозвращатели) – это элементы, изготовленные из специальных материалов, обладающих способностью отражать луч света обратно к источнику («возвращать свет»).</a:t>
            </a:r>
          </a:p>
        </p:txBody>
      </p:sp>
      <p:sp>
        <p:nvSpPr>
          <p:cNvPr id="11270" name="Rectangle 17">
            <a:extLst>
              <a:ext uri="{FF2B5EF4-FFF2-40B4-BE49-F238E27FC236}">
                <a16:creationId xmlns:a16="http://schemas.microsoft.com/office/drawing/2014/main" id="{107CCDA2-2035-47C7-97C4-098B09F6D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142875"/>
            <a:ext cx="63007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pic>
        <p:nvPicPr>
          <p:cNvPr id="11271" name="Picture 18" descr="1">
            <a:extLst>
              <a:ext uri="{FF2B5EF4-FFF2-40B4-BE49-F238E27FC236}">
                <a16:creationId xmlns:a16="http://schemas.microsoft.com/office/drawing/2014/main" id="{A718C104-A5F7-4CC1-9EC2-7DE1F734D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071938"/>
            <a:ext cx="2871788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9" descr="2">
            <a:extLst>
              <a:ext uri="{FF2B5EF4-FFF2-40B4-BE49-F238E27FC236}">
                <a16:creationId xmlns:a16="http://schemas.microsoft.com/office/drawing/2014/main" id="{C68F7EE9-6DEC-44B4-9708-7ECA11AB3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14750"/>
            <a:ext cx="2808288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20">
            <a:extLst>
              <a:ext uri="{FF2B5EF4-FFF2-40B4-BE49-F238E27FC236}">
                <a16:creationId xmlns:a16="http://schemas.microsoft.com/office/drawing/2014/main" id="{22B1C537-04AA-4E67-B159-61AB858B7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3143250"/>
            <a:ext cx="211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источник света</a:t>
            </a:r>
          </a:p>
        </p:txBody>
      </p:sp>
      <p:sp>
        <p:nvSpPr>
          <p:cNvPr id="11274" name="Text Box 22">
            <a:extLst>
              <a:ext uri="{FF2B5EF4-FFF2-40B4-BE49-F238E27FC236}">
                <a16:creationId xmlns:a16="http://schemas.microsoft.com/office/drawing/2014/main" id="{A9E72330-9248-4D9B-ACAC-8D650583C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5" y="3214688"/>
            <a:ext cx="211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источник света</a:t>
            </a:r>
          </a:p>
        </p:txBody>
      </p:sp>
      <p:sp>
        <p:nvSpPr>
          <p:cNvPr id="11275" name="Text Box 23">
            <a:extLst>
              <a:ext uri="{FF2B5EF4-FFF2-40B4-BE49-F238E27FC236}">
                <a16:creationId xmlns:a16="http://schemas.microsoft.com/office/drawing/2014/main" id="{391CECD3-AE0F-4283-96E9-40C898B03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799138"/>
            <a:ext cx="34909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Микрошарики</a:t>
            </a:r>
          </a:p>
          <a:p>
            <a:pPr algn="ctr" eaLnBrk="1" hangingPunct="1"/>
            <a:r>
              <a:rPr lang="ru-RU" altLang="ru-RU"/>
              <a:t>(текстильные материалы)</a:t>
            </a:r>
          </a:p>
        </p:txBody>
      </p:sp>
      <p:sp>
        <p:nvSpPr>
          <p:cNvPr id="11276" name="Text Box 24">
            <a:extLst>
              <a:ext uri="{FF2B5EF4-FFF2-40B4-BE49-F238E27FC236}">
                <a16:creationId xmlns:a16="http://schemas.microsoft.com/office/drawing/2014/main" id="{397C8C07-0A68-410F-B6CC-70BA6CBF8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563" y="5786438"/>
            <a:ext cx="2736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Микропризмы</a:t>
            </a:r>
          </a:p>
          <a:p>
            <a:pPr algn="ctr" eaLnBrk="1" hangingPunct="1"/>
            <a:r>
              <a:rPr lang="ru-RU" altLang="ru-RU"/>
              <a:t>(материалы из ПВХ)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Прямоугольник 8">
            <a:extLst>
              <a:ext uri="{FF2B5EF4-FFF2-40B4-BE49-F238E27FC236}">
                <a16:creationId xmlns:a16="http://schemas.microsoft.com/office/drawing/2014/main" id="{EB68DDA7-6D27-404A-98A9-B04231D72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643063"/>
            <a:ext cx="85010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 eaLnBrk="0" hangingPunct="0">
              <a:defRPr/>
            </a:pPr>
            <a:r>
              <a:rPr lang="ru-RU" dirty="0">
                <a:latin typeface="+mn-lt"/>
              </a:rPr>
              <a:t>Световозвращающие элементы повышают видимость пешеходов на неосвещенной дороге и значительно снижают риск возникновения дорожно-транспортных происшествий с их участием. </a:t>
            </a:r>
          </a:p>
        </p:txBody>
      </p:sp>
      <p:pic>
        <p:nvPicPr>
          <p:cNvPr id="1028" name="Picture 13" descr="&amp;Gcy;&amp;ocy;&amp;scy;&amp;acy;&amp;vcy;&amp;tcy;&amp;ocy;&amp;icy;&amp;ncy;&amp;scy;&amp;pcy;&amp;iecy;&amp;kcy;&amp;tscy;&amp;icy;&amp;yacy;">
            <a:extLst>
              <a:ext uri="{FF2B5EF4-FFF2-40B4-BE49-F238E27FC236}">
                <a16:creationId xmlns:a16="http://schemas.microsoft.com/office/drawing/2014/main" id="{E10DE08A-6A33-4218-9E4C-134EE369E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14">
            <a:extLst>
              <a:ext uri="{FF2B5EF4-FFF2-40B4-BE49-F238E27FC236}">
                <a16:creationId xmlns:a16="http://schemas.microsoft.com/office/drawing/2014/main" id="{85FCF901-57FB-4C1D-A2EC-CB011A474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graphicFrame>
        <p:nvGraphicFramePr>
          <p:cNvPr id="1026" name="Object 17">
            <a:extLst>
              <a:ext uri="{FF2B5EF4-FFF2-40B4-BE49-F238E27FC236}">
                <a16:creationId xmlns:a16="http://schemas.microsoft.com/office/drawing/2014/main" id="{9C579C52-B9B7-41C1-85D5-3B456F1AA7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3100388"/>
          <a:ext cx="8569325" cy="342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orelDRAW" r:id="rId5" imgW="13650600" imgH="5364586" progId="CorelDRAW.Graphic.12">
                  <p:embed/>
                </p:oleObj>
              </mc:Choice>
              <mc:Fallback>
                <p:oleObj name="CorelDRAW" r:id="rId5" imgW="13650600" imgH="5364586" progId="CorelDRAW.Graphic.12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100388"/>
                        <a:ext cx="8569325" cy="342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19">
            <a:extLst>
              <a:ext uri="{FF2B5EF4-FFF2-40B4-BE49-F238E27FC236}">
                <a16:creationId xmlns:a16="http://schemas.microsoft.com/office/drawing/2014/main" id="{16F5DAF9-28F5-4E73-8561-58C5F3215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8938" y="244475"/>
            <a:ext cx="600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  <a:p>
            <a:pPr algn="r" eaLnBrk="1" hangingPunct="1"/>
            <a:endParaRPr lang="ru-RU" altLang="ru-RU" sz="1400">
              <a:solidFill>
                <a:schemeClr val="folHlink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1CDB9C1-420B-484B-B31B-056F1AA47ED8}"/>
              </a:ext>
            </a:extLst>
          </p:cNvPr>
          <p:cNvSpPr/>
          <p:nvPr/>
        </p:nvSpPr>
        <p:spPr>
          <a:xfrm>
            <a:off x="444993" y="800078"/>
            <a:ext cx="8320291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ДЛЯ ЧЕГО НУЖНЫ световозвращающИе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ЭЛЕМЕНТЫ 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&amp;Gcy;&amp;ocy;&amp;scy;&amp;acy;&amp;vcy;&amp;tcy;&amp;ocy;&amp;icy;&amp;ncy;&amp;scy;&amp;pcy;&amp;iecy;&amp;kcy;&amp;tscy;&amp;icy;&amp;yacy;">
            <a:extLst>
              <a:ext uri="{FF2B5EF4-FFF2-40B4-BE49-F238E27FC236}">
                <a16:creationId xmlns:a16="http://schemas.microsoft.com/office/drawing/2014/main" id="{8E8E3C47-8D68-4749-B986-FB7EC42C3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4">
            <a:extLst>
              <a:ext uri="{FF2B5EF4-FFF2-40B4-BE49-F238E27FC236}">
                <a16:creationId xmlns:a16="http://schemas.microsoft.com/office/drawing/2014/main" id="{758D5E89-12F4-454D-820F-C622F17CB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2" name="Rectangle 7">
            <a:extLst>
              <a:ext uri="{FF2B5EF4-FFF2-40B4-BE49-F238E27FC236}">
                <a16:creationId xmlns:a16="http://schemas.microsoft.com/office/drawing/2014/main" id="{58D1E7A7-DC90-49E3-B7EE-2D1B9AE67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377DAE9-CEF3-4A50-8B4A-07302EA17079}"/>
              </a:ext>
            </a:extLst>
          </p:cNvPr>
          <p:cNvSpPr/>
          <p:nvPr/>
        </p:nvSpPr>
        <p:spPr>
          <a:xfrm>
            <a:off x="285721" y="796902"/>
            <a:ext cx="775664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ПРАВИЛА ДОРОЖНОГО ДВИЖЕНИЯ РОССИЙСКОЙ ФЕДЕРАЦИИ</a:t>
            </a:r>
          </a:p>
        </p:txBody>
      </p:sp>
      <p:sp>
        <p:nvSpPr>
          <p:cNvPr id="12294" name="Прямоугольник 8">
            <a:extLst>
              <a:ext uri="{FF2B5EF4-FFF2-40B4-BE49-F238E27FC236}">
                <a16:creationId xmlns:a16="http://schemas.microsoft.com/office/drawing/2014/main" id="{70455CF1-7264-4800-B3C2-F09429C9B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785938"/>
            <a:ext cx="84010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b="0"/>
              <a:t>В соответствии с постановлением Правительства РФ от 14.11.2014 № 1197 </a:t>
            </a:r>
            <a:r>
              <a:rPr lang="ru-RU" altLang="ru-RU" b="0" u="sng"/>
              <a:t>с 1 июля 2015 года вступили в силу изменения в ПДД РФ.</a:t>
            </a:r>
          </a:p>
          <a:p>
            <a:pPr algn="just"/>
            <a:endParaRPr lang="ru-RU" altLang="ru-RU" b="0"/>
          </a:p>
          <a:p>
            <a:pPr algn="just"/>
            <a:r>
              <a:rPr lang="ru-RU" altLang="ru-RU" u="sng"/>
              <a:t>п. 4.1 Обязанности пешеходов</a:t>
            </a:r>
          </a:p>
          <a:p>
            <a:pPr algn="just"/>
            <a:r>
              <a:rPr lang="ru-RU" altLang="ru-RU" b="0"/>
              <a:t>…При переходе дороги и движении по обочинам или краю проезжей части в темное время суток или в условиях недостаточной видимости пешеходам рекомендуется, а вне населенных пунктов пешеходы обязаны иметь при себе предметы со световозвращающими элементами и обеспечивать видимость этих предметов водителями транспортных средств. </a:t>
            </a:r>
          </a:p>
          <a:p>
            <a:pPr algn="just"/>
            <a:endParaRPr lang="ru-RU" altLang="ru-RU" b="0"/>
          </a:p>
          <a:p>
            <a:pPr algn="just"/>
            <a:r>
              <a:rPr lang="ru-RU" altLang="ru-RU" b="0"/>
              <a:t>За нарушение Правил в части обязательного наличия и обеспечения видимости световозвращателей для пешехода предусмотрена ответственность в соответствии с ч.1 ст.12.29 КоАП РФ – предупреждение или </a:t>
            </a:r>
            <a:r>
              <a:rPr lang="ru-RU" altLang="ru-RU" b="0">
                <a:solidFill>
                  <a:srgbClr val="CC3300"/>
                </a:solidFill>
              </a:rPr>
              <a:t>штраф 500 рублей.</a:t>
            </a:r>
            <a:r>
              <a:rPr lang="ru-RU" altLang="ru-RU" b="0"/>
              <a:t> </a:t>
            </a:r>
            <a:endParaRPr lang="ru-RU" altLang="ru-RU" sz="1800" b="0">
              <a:solidFill>
                <a:srgbClr val="EB5605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&amp;Gcy;&amp;ocy;&amp;scy;&amp;acy;&amp;vcy;&amp;tcy;&amp;ocy;&amp;icy;&amp;ncy;&amp;scy;&amp;pcy;&amp;iecy;&amp;kcy;&amp;tscy;&amp;icy;&amp;yacy;">
            <a:extLst>
              <a:ext uri="{FF2B5EF4-FFF2-40B4-BE49-F238E27FC236}">
                <a16:creationId xmlns:a16="http://schemas.microsoft.com/office/drawing/2014/main" id="{F2FAA926-DBC4-4251-B649-9E04B463E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>
            <a:extLst>
              <a:ext uri="{FF2B5EF4-FFF2-40B4-BE49-F238E27FC236}">
                <a16:creationId xmlns:a16="http://schemas.microsoft.com/office/drawing/2014/main" id="{B1A9C660-E598-4320-9937-CA27C359F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8C882EC9-E927-400C-B99B-2E1D97516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6CB233-3DD6-4FFE-B5DD-0D5D47ACC4EE}"/>
              </a:ext>
            </a:extLst>
          </p:cNvPr>
          <p:cNvSpPr/>
          <p:nvPr/>
        </p:nvSpPr>
        <p:spPr>
          <a:xfrm>
            <a:off x="928662" y="1000108"/>
            <a:ext cx="7571303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 качестве СВЕТОВОЗВРАЩАТЕЛей	</a:t>
            </a:r>
          </a:p>
        </p:txBody>
      </p:sp>
      <p:pic>
        <p:nvPicPr>
          <p:cNvPr id="13318" name="Picture 9" descr="1.30. &amp;Pcy;&amp;rcy;&amp;ocy;&amp;chcy;&amp;icy;&amp;iecy; &amp;ocy;&amp;pcy;&amp;acy;&amp;scy;&amp;ncy;&amp;ocy;&amp;scy;&amp;tcy;&amp;icy;">
            <a:extLst>
              <a:ext uri="{FF2B5EF4-FFF2-40B4-BE49-F238E27FC236}">
                <a16:creationId xmlns:a16="http://schemas.microsoft.com/office/drawing/2014/main" id="{C61BE3F3-BC1F-48BB-94CA-5EB1DBF5B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844675"/>
            <a:ext cx="2233613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10">
            <a:extLst>
              <a:ext uri="{FF2B5EF4-FFF2-40B4-BE49-F238E27FC236}">
                <a16:creationId xmlns:a16="http://schemas.microsoft.com/office/drawing/2014/main" id="{E5D4449A-1B7C-4865-AB46-45D8B4BAA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2430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0" dirty="0">
                <a:latin typeface="Arial" charset="0"/>
              </a:rPr>
              <a:t>  </a:t>
            </a:r>
            <a:r>
              <a:rPr lang="ru-RU" sz="2400" dirty="0">
                <a:latin typeface="+mn-lt"/>
              </a:rPr>
              <a:t>Особо стоит обратить внимание на качество световозвращающей продукции. </a:t>
            </a:r>
          </a:p>
          <a:p>
            <a:pPr algn="ctr">
              <a:defRPr/>
            </a:pPr>
            <a:endParaRPr lang="ru-RU" sz="2400" dirty="0">
              <a:latin typeface="+mn-lt"/>
            </a:endParaRPr>
          </a:p>
          <a:p>
            <a:pPr algn="ctr">
              <a:defRPr/>
            </a:pPr>
            <a:r>
              <a:rPr lang="ru-RU" sz="2400" dirty="0">
                <a:latin typeface="+mn-lt"/>
              </a:rPr>
              <a:t>Используя подобные изделия пешеход должен </a:t>
            </a:r>
          </a:p>
          <a:p>
            <a:pPr algn="ctr">
              <a:defRPr/>
            </a:pPr>
            <a:r>
              <a:rPr lang="ru-RU" sz="2400" dirty="0">
                <a:latin typeface="+mn-lt"/>
              </a:rPr>
              <a:t>быть уверен, что световозвращатели действительно работают, так как от этого зависит его жизнь.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Gcy;&amp;ocy;&amp;scy;&amp;acy;&amp;vcy;&amp;tcy;&amp;ocy;&amp;icy;&amp;ncy;&amp;scy;&amp;pcy;&amp;iecy;&amp;kcy;&amp;tscy;&amp;icy;&amp;yacy;">
            <a:extLst>
              <a:ext uri="{FF2B5EF4-FFF2-40B4-BE49-F238E27FC236}">
                <a16:creationId xmlns:a16="http://schemas.microsoft.com/office/drawing/2014/main" id="{23163448-D445-42B2-B064-B776D5D9B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>
            <a:extLst>
              <a:ext uri="{FF2B5EF4-FFF2-40B4-BE49-F238E27FC236}">
                <a16:creationId xmlns:a16="http://schemas.microsoft.com/office/drawing/2014/main" id="{61DF9E53-774B-407C-B8E8-B6C53C4C6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4EE76493-421E-4ADC-B6EB-0677F1AF3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4B5855-11E8-4D88-A0D8-707A0E42E177}"/>
              </a:ext>
            </a:extLst>
          </p:cNvPr>
          <p:cNvSpPr/>
          <p:nvPr/>
        </p:nvSpPr>
        <p:spPr>
          <a:xfrm>
            <a:off x="933820" y="810961"/>
            <a:ext cx="757130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 качестве СВЕТОВОЗВРАЩАТЕЛей</a:t>
            </a:r>
            <a:r>
              <a:rPr lang="ru-RU" sz="3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	</a:t>
            </a:r>
          </a:p>
        </p:txBody>
      </p:sp>
      <p:sp>
        <p:nvSpPr>
          <p:cNvPr id="14342" name="Rectangle 10">
            <a:extLst>
              <a:ext uri="{FF2B5EF4-FFF2-40B4-BE49-F238E27FC236}">
                <a16:creationId xmlns:a16="http://schemas.microsoft.com/office/drawing/2014/main" id="{77206044-F391-405A-954A-228E17708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857375"/>
            <a:ext cx="528637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0"/>
              <a:t>Физическая величина световозвращения называется Коэфициентом  Световозвращения (КС) и измеряется в </a:t>
            </a:r>
            <a:r>
              <a:rPr lang="ru-RU" altLang="ru-RU" sz="3600" b="0"/>
              <a:t>кд/лк х м</a:t>
            </a:r>
            <a:r>
              <a:rPr lang="ru-RU" altLang="ru-RU" sz="3600" b="0" baseline="30000"/>
              <a:t>2</a:t>
            </a:r>
            <a:r>
              <a:rPr lang="ru-RU" altLang="ru-RU" sz="3600" b="0"/>
              <a:t> </a:t>
            </a:r>
            <a:r>
              <a:rPr lang="ru-RU" altLang="ru-RU" b="0" i="1"/>
              <a:t>(канделла, деленная на люкс, умноженная на метр квадратный</a:t>
            </a:r>
            <a:r>
              <a:rPr lang="ru-RU" altLang="ru-RU" b="0"/>
              <a:t>).</a:t>
            </a:r>
          </a:p>
          <a:p>
            <a:pPr eaLnBrk="1" hangingPunct="1"/>
            <a:endParaRPr lang="ru-RU" altLang="ru-RU" b="0"/>
          </a:p>
        </p:txBody>
      </p:sp>
      <p:pic>
        <p:nvPicPr>
          <p:cNvPr id="14343" name="Picture 15" descr="ZRS 6060 Retroreflectometer">
            <a:extLst>
              <a:ext uri="{FF2B5EF4-FFF2-40B4-BE49-F238E27FC236}">
                <a16:creationId xmlns:a16="http://schemas.microsoft.com/office/drawing/2014/main" id="{C42B9668-74C6-4AEE-8F4E-1F4FFF75D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00250"/>
            <a:ext cx="11303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7" descr="932 Retroreflectometer for Sign Sheeting &amp; Safety Clothing">
            <a:extLst>
              <a:ext uri="{FF2B5EF4-FFF2-40B4-BE49-F238E27FC236}">
                <a16:creationId xmlns:a16="http://schemas.microsoft.com/office/drawing/2014/main" id="{846E8E03-41BE-4530-B13D-123C75BEC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357688"/>
            <a:ext cx="194468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Rectangle 10">
            <a:extLst>
              <a:ext uri="{FF2B5EF4-FFF2-40B4-BE49-F238E27FC236}">
                <a16:creationId xmlns:a16="http://schemas.microsoft.com/office/drawing/2014/main" id="{9CED1CE4-47A2-428F-82D5-E1F515488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4286250"/>
            <a:ext cx="5286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0"/>
              <a:t>Специалисты определяют качество световозвращателей с помощью специального прибора – ретрорефлектометра.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Gcy;&amp;ocy;&amp;scy;&amp;acy;&amp;vcy;&amp;tcy;&amp;ocy;&amp;icy;&amp;ncy;&amp;scy;&amp;pcy;&amp;iecy;&amp;kcy;&amp;tscy;&amp;icy;&amp;yacy;">
            <a:extLst>
              <a:ext uri="{FF2B5EF4-FFF2-40B4-BE49-F238E27FC236}">
                <a16:creationId xmlns:a16="http://schemas.microsoft.com/office/drawing/2014/main" id="{1930BC1D-86D1-430F-973C-8CF5C73F8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DAC8C796-EB15-4717-9A85-BDA53D309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59DFE3FC-CC1D-4EBA-820D-FCDA8BDB9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44475"/>
            <a:ext cx="6157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pic>
        <p:nvPicPr>
          <p:cNvPr id="15365" name="Picture 8">
            <a:extLst>
              <a:ext uri="{FF2B5EF4-FFF2-40B4-BE49-F238E27FC236}">
                <a16:creationId xmlns:a16="http://schemas.microsoft.com/office/drawing/2014/main" id="{8C6610E5-3CE2-48D7-A836-3F35152CD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714625"/>
            <a:ext cx="3127375" cy="38814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Rectangle 9">
            <a:extLst>
              <a:ext uri="{FF2B5EF4-FFF2-40B4-BE49-F238E27FC236}">
                <a16:creationId xmlns:a16="http://schemas.microsoft.com/office/drawing/2014/main" id="{B4163F2E-0596-4D25-988A-22E6094C5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2643188"/>
            <a:ext cx="52927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 indent="-84138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На фото три самофиксирующихся браслета.</a:t>
            </a:r>
          </a:p>
          <a:p>
            <a:pPr eaLnBrk="1" hangingPunct="1"/>
            <a:endParaRPr lang="ru-RU" altLang="ru-RU" sz="1800"/>
          </a:p>
          <a:p>
            <a:pPr eaLnBrk="1" hangingPunct="1"/>
            <a:r>
              <a:rPr lang="ru-RU" altLang="ru-RU" sz="1800"/>
              <a:t>Браслет №1 - имитация свтовозвращателя</a:t>
            </a:r>
          </a:p>
          <a:p>
            <a:pPr lvl="1" eaLnBrk="1" hangingPunct="1">
              <a:buFontTx/>
              <a:buChar char="•"/>
            </a:pPr>
            <a:r>
              <a:rPr lang="ru-RU" altLang="ru-RU" sz="1800"/>
              <a:t>практически нет эффекта световозвращения</a:t>
            </a:r>
          </a:p>
          <a:p>
            <a:pPr lvl="1" eaLnBrk="1" hangingPunct="1">
              <a:buFontTx/>
              <a:buChar char="•"/>
            </a:pPr>
            <a:r>
              <a:rPr lang="ru-RU" altLang="ru-RU" sz="1800"/>
              <a:t>маленькая поверхность</a:t>
            </a:r>
          </a:p>
          <a:p>
            <a:pPr eaLnBrk="1" hangingPunct="1"/>
            <a:endParaRPr lang="ru-RU" altLang="ru-RU" sz="1800"/>
          </a:p>
          <a:p>
            <a:pPr eaLnBrk="1" hangingPunct="1"/>
            <a:r>
              <a:rPr lang="ru-RU" altLang="ru-RU" sz="1800"/>
              <a:t>Браслет №2</a:t>
            </a:r>
          </a:p>
          <a:p>
            <a:pPr lvl="1" eaLnBrk="1" hangingPunct="1">
              <a:buFontTx/>
              <a:buChar char="•"/>
            </a:pPr>
            <a:r>
              <a:rPr lang="ru-RU" altLang="ru-RU" sz="1800"/>
              <a:t>низкое световозвращение</a:t>
            </a:r>
          </a:p>
          <a:p>
            <a:pPr lvl="1" eaLnBrk="1" hangingPunct="1">
              <a:buFontTx/>
              <a:buChar char="•"/>
            </a:pPr>
            <a:r>
              <a:rPr lang="ru-RU" altLang="ru-RU" sz="1800"/>
              <a:t>небольшая поверхность</a:t>
            </a:r>
          </a:p>
          <a:p>
            <a:pPr eaLnBrk="1" hangingPunct="1"/>
            <a:endParaRPr lang="ru-RU" altLang="ru-RU" sz="1800"/>
          </a:p>
          <a:p>
            <a:pPr eaLnBrk="1" hangingPunct="1"/>
            <a:r>
              <a:rPr lang="ru-RU" altLang="ru-RU" sz="1800"/>
              <a:t>Браслет №3 </a:t>
            </a:r>
          </a:p>
          <a:p>
            <a:pPr lvl="1" eaLnBrk="1" hangingPunct="1">
              <a:buFontTx/>
              <a:buChar char="•"/>
            </a:pPr>
            <a:r>
              <a:rPr lang="ru-RU" altLang="ru-RU" sz="1800"/>
              <a:t>хорошее световозвращение</a:t>
            </a:r>
          </a:p>
          <a:p>
            <a:pPr lvl="1" eaLnBrk="1" hangingPunct="1">
              <a:buFontTx/>
              <a:buChar char="•"/>
            </a:pPr>
            <a:r>
              <a:rPr lang="ru-RU" altLang="ru-RU" sz="1800"/>
              <a:t>большая поверхность</a:t>
            </a:r>
          </a:p>
        </p:txBody>
      </p:sp>
      <p:grpSp>
        <p:nvGrpSpPr>
          <p:cNvPr id="15367" name="Group 10">
            <a:extLst>
              <a:ext uri="{FF2B5EF4-FFF2-40B4-BE49-F238E27FC236}">
                <a16:creationId xmlns:a16="http://schemas.microsoft.com/office/drawing/2014/main" id="{1198F9C6-C576-4306-A43A-BD3FB1EE598F}"/>
              </a:ext>
            </a:extLst>
          </p:cNvPr>
          <p:cNvGrpSpPr>
            <a:grpSpLocks/>
          </p:cNvGrpSpPr>
          <p:nvPr/>
        </p:nvGrpSpPr>
        <p:grpSpPr bwMode="auto">
          <a:xfrm>
            <a:off x="928688" y="4652963"/>
            <a:ext cx="574675" cy="576262"/>
            <a:chOff x="6283" y="1525"/>
            <a:chExt cx="362" cy="363"/>
          </a:xfrm>
        </p:grpSpPr>
        <p:sp>
          <p:nvSpPr>
            <p:cNvPr id="15379" name="Oval 11">
              <a:extLst>
                <a:ext uri="{FF2B5EF4-FFF2-40B4-BE49-F238E27FC236}">
                  <a16:creationId xmlns:a16="http://schemas.microsoft.com/office/drawing/2014/main" id="{F3689557-2383-4F7D-9FBD-43D81DCEB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3" y="1525"/>
              <a:ext cx="362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380" name="Text Box 12">
              <a:extLst>
                <a:ext uri="{FF2B5EF4-FFF2-40B4-BE49-F238E27FC236}">
                  <a16:creationId xmlns:a16="http://schemas.microsoft.com/office/drawing/2014/main" id="{731D348B-1C2B-42C7-9FA7-677A6845E3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9" y="1554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1</a:t>
              </a:r>
            </a:p>
          </p:txBody>
        </p:sp>
      </p:grpSp>
      <p:grpSp>
        <p:nvGrpSpPr>
          <p:cNvPr id="15368" name="Group 13">
            <a:extLst>
              <a:ext uri="{FF2B5EF4-FFF2-40B4-BE49-F238E27FC236}">
                <a16:creationId xmlns:a16="http://schemas.microsoft.com/office/drawing/2014/main" id="{5D5C5B29-A467-4411-9F92-66348F4ED230}"/>
              </a:ext>
            </a:extLst>
          </p:cNvPr>
          <p:cNvGrpSpPr>
            <a:grpSpLocks/>
          </p:cNvGrpSpPr>
          <p:nvPr/>
        </p:nvGrpSpPr>
        <p:grpSpPr bwMode="auto">
          <a:xfrm>
            <a:off x="1714500" y="4652963"/>
            <a:ext cx="574675" cy="576262"/>
            <a:chOff x="6418" y="2024"/>
            <a:chExt cx="362" cy="363"/>
          </a:xfrm>
        </p:grpSpPr>
        <p:sp>
          <p:nvSpPr>
            <p:cNvPr id="15377" name="Oval 14">
              <a:extLst>
                <a:ext uri="{FF2B5EF4-FFF2-40B4-BE49-F238E27FC236}">
                  <a16:creationId xmlns:a16="http://schemas.microsoft.com/office/drawing/2014/main" id="{743A36B7-333D-4513-BB85-981549C91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8" y="2024"/>
              <a:ext cx="362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378" name="Text Box 15">
              <a:extLst>
                <a:ext uri="{FF2B5EF4-FFF2-40B4-BE49-F238E27FC236}">
                  <a16:creationId xmlns:a16="http://schemas.microsoft.com/office/drawing/2014/main" id="{C38D3BC8-C387-4E71-BDA7-52F78EA17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4" y="2053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2</a:t>
              </a:r>
            </a:p>
          </p:txBody>
        </p:sp>
      </p:grpSp>
      <p:grpSp>
        <p:nvGrpSpPr>
          <p:cNvPr id="15369" name="Group 16">
            <a:extLst>
              <a:ext uri="{FF2B5EF4-FFF2-40B4-BE49-F238E27FC236}">
                <a16:creationId xmlns:a16="http://schemas.microsoft.com/office/drawing/2014/main" id="{A36CFDCC-8BCB-4396-91B3-2E5F7E5BE82B}"/>
              </a:ext>
            </a:extLst>
          </p:cNvPr>
          <p:cNvGrpSpPr>
            <a:grpSpLocks/>
          </p:cNvGrpSpPr>
          <p:nvPr/>
        </p:nvGrpSpPr>
        <p:grpSpPr bwMode="auto">
          <a:xfrm>
            <a:off x="2568575" y="4652963"/>
            <a:ext cx="574675" cy="576262"/>
            <a:chOff x="6419" y="2568"/>
            <a:chExt cx="362" cy="363"/>
          </a:xfrm>
        </p:grpSpPr>
        <p:sp>
          <p:nvSpPr>
            <p:cNvPr id="15375" name="Oval 17">
              <a:extLst>
                <a:ext uri="{FF2B5EF4-FFF2-40B4-BE49-F238E27FC236}">
                  <a16:creationId xmlns:a16="http://schemas.microsoft.com/office/drawing/2014/main" id="{43ADEADA-0788-47AF-8CDC-E894E1293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" y="2568"/>
              <a:ext cx="362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376" name="Text Box 18">
              <a:extLst>
                <a:ext uri="{FF2B5EF4-FFF2-40B4-BE49-F238E27FC236}">
                  <a16:creationId xmlns:a16="http://schemas.microsoft.com/office/drawing/2014/main" id="{322389ED-23DE-474D-A1EA-19741DC21B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5" y="2597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3</a:t>
              </a:r>
            </a:p>
          </p:txBody>
        </p:sp>
      </p:grpSp>
      <p:pic>
        <p:nvPicPr>
          <p:cNvPr id="109591" name="Picture 23" descr="bEv-YRfqszQtNG7BcWpMLPhQA-DLu9iHCCJeggLhjSMFySFeckhnMeqLnhphf4sgry0=w300">
            <a:extLst>
              <a:ext uri="{FF2B5EF4-FFF2-40B4-BE49-F238E27FC236}">
                <a16:creationId xmlns:a16="http://schemas.microsoft.com/office/drawing/2014/main" id="{C693B816-657F-48C2-B764-4429B7043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643563"/>
            <a:ext cx="719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93" name="Picture 25" descr="&amp;icy;&amp;kcy;&amp;ocy;&amp;ncy;&amp;kcy;&amp;acy; delete, &amp;ucy;&amp;dcy;&amp;acy;&amp;lcy;&amp;icy;&amp;tcy;&amp;softcy;, &amp;zcy;&amp;acy;&amp;kcy;&amp;rcy;&amp;ycy;&amp;tcy;&amp;softcy;, &amp;kcy;&amp;rcy;&amp;iecy;&amp;scy;&amp;tcy;&amp;icy;&amp;kcy;,">
            <a:extLst>
              <a:ext uri="{FF2B5EF4-FFF2-40B4-BE49-F238E27FC236}">
                <a16:creationId xmlns:a16="http://schemas.microsoft.com/office/drawing/2014/main" id="{E5C50F4E-4F28-4E33-9E48-121AEFDF7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47148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94" name="Picture 26" descr="&amp;icy;&amp;kcy;&amp;ocy;&amp;ncy;&amp;kcy;&amp;acy; delete, &amp;ucy;&amp;dcy;&amp;acy;&amp;lcy;&amp;icy;&amp;tcy;&amp;softcy;, &amp;zcy;&amp;acy;&amp;kcy;&amp;rcy;&amp;ycy;&amp;tcy;&amp;softcy;, &amp;kcy;&amp;rcy;&amp;iecy;&amp;scy;&amp;tcy;&amp;icy;&amp;kcy;,">
            <a:extLst>
              <a:ext uri="{FF2B5EF4-FFF2-40B4-BE49-F238E27FC236}">
                <a16:creationId xmlns:a16="http://schemas.microsoft.com/office/drawing/2014/main" id="{F98A2464-DC4C-463D-A5DB-94802D978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3643313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Прямоугольник 19">
            <a:extLst>
              <a:ext uri="{FF2B5EF4-FFF2-40B4-BE49-F238E27FC236}">
                <a16:creationId xmlns:a16="http://schemas.microsoft.com/office/drawing/2014/main" id="{EAB2164A-EADE-43B5-8324-58E31FC07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357313"/>
            <a:ext cx="8501062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72001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772001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772001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772001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772001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2001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2001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2001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2001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/>
              <a:t>Самый простой способ «бытового» определения световозвращающий материал перед вами или нет – сфотографировать световозвращающий элемент мобильным телефоном со встроенной вспышкой, желательно с некоторого расстояния (не менее 3 – 5 м).</a:t>
            </a:r>
            <a:r>
              <a:rPr lang="ru-RU" altLang="ru-RU"/>
              <a:t>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F31CFF9-C446-460D-A2A7-4D38A1F13F95}"/>
              </a:ext>
            </a:extLst>
          </p:cNvPr>
          <p:cNvSpPr/>
          <p:nvPr/>
        </p:nvSpPr>
        <p:spPr>
          <a:xfrm>
            <a:off x="933820" y="810961"/>
            <a:ext cx="757130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 качестве СВЕТОВОЗВРАЩАТЕЛей</a:t>
            </a:r>
            <a:r>
              <a:rPr lang="ru-RU" sz="3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Gcy;&amp;ocy;&amp;scy;&amp;acy;&amp;vcy;&amp;tcy;&amp;ocy;&amp;icy;&amp;ncy;&amp;scy;&amp;pcy;&amp;iecy;&amp;kcy;&amp;tscy;&amp;icy;&amp;yacy;">
            <a:extLst>
              <a:ext uri="{FF2B5EF4-FFF2-40B4-BE49-F238E27FC236}">
                <a16:creationId xmlns:a16="http://schemas.microsoft.com/office/drawing/2014/main" id="{4418F998-AD8C-47B6-8562-E4C74598D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118998F4-F94B-48F4-9757-D804B776B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2F487A8F-A02E-48CC-9C4F-4DB5F46F9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grpSp>
        <p:nvGrpSpPr>
          <p:cNvPr id="16389" name="Group 34">
            <a:extLst>
              <a:ext uri="{FF2B5EF4-FFF2-40B4-BE49-F238E27FC236}">
                <a16:creationId xmlns:a16="http://schemas.microsoft.com/office/drawing/2014/main" id="{CAFC92F1-8728-422B-B0BA-463D0633610B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628775"/>
            <a:ext cx="3462338" cy="2033588"/>
            <a:chOff x="217" y="2568"/>
            <a:chExt cx="2181" cy="1281"/>
          </a:xfrm>
        </p:grpSpPr>
        <p:pic>
          <p:nvPicPr>
            <p:cNvPr id="16406" name="Picture 20">
              <a:extLst>
                <a:ext uri="{FF2B5EF4-FFF2-40B4-BE49-F238E27FC236}">
                  <a16:creationId xmlns:a16="http://schemas.microsoft.com/office/drawing/2014/main" id="{6AFB1BAB-691D-4440-897E-CBF1D5ECBB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" y="3022"/>
              <a:ext cx="1455" cy="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7" name="Picture 21">
              <a:extLst>
                <a:ext uri="{FF2B5EF4-FFF2-40B4-BE49-F238E27FC236}">
                  <a16:creationId xmlns:a16="http://schemas.microsoft.com/office/drawing/2014/main" id="{A4E5052B-891E-49AF-8530-A97D33290A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3022"/>
              <a:ext cx="551" cy="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8" name="Text Box 24">
              <a:extLst>
                <a:ext uri="{FF2B5EF4-FFF2-40B4-BE49-F238E27FC236}">
                  <a16:creationId xmlns:a16="http://schemas.microsoft.com/office/drawing/2014/main" id="{D69AE059-6C99-4CA0-92CB-AC8055DF3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2568"/>
              <a:ext cx="196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/>
                <a:t>Сигнальные жилеты и </a:t>
              </a:r>
            </a:p>
            <a:p>
              <a:pPr eaLnBrk="1" hangingPunct="1"/>
              <a:r>
                <a:rPr lang="ru-RU" altLang="ru-RU"/>
                <a:t>ременные системы</a:t>
              </a:r>
            </a:p>
          </p:txBody>
        </p:sp>
      </p:grpSp>
      <p:pic>
        <p:nvPicPr>
          <p:cNvPr id="16390" name="Picture 19">
            <a:extLst>
              <a:ext uri="{FF2B5EF4-FFF2-40B4-BE49-F238E27FC236}">
                <a16:creationId xmlns:a16="http://schemas.microsoft.com/office/drawing/2014/main" id="{92E47566-32B3-421E-94BD-6B2387FBA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2357438"/>
            <a:ext cx="182245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2">
            <a:extLst>
              <a:ext uri="{FF2B5EF4-FFF2-40B4-BE49-F238E27FC236}">
                <a16:creationId xmlns:a16="http://schemas.microsoft.com/office/drawing/2014/main" id="{54A44271-BDAC-4347-942C-CDD6E58F2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2349500"/>
            <a:ext cx="91122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26">
            <a:extLst>
              <a:ext uri="{FF2B5EF4-FFF2-40B4-BE49-F238E27FC236}">
                <a16:creationId xmlns:a16="http://schemas.microsoft.com/office/drawing/2014/main" id="{CB974A76-66A6-4EE3-A0AE-FE62CF4FB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773238"/>
            <a:ext cx="2663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Браслеты</a:t>
            </a:r>
          </a:p>
        </p:txBody>
      </p:sp>
      <p:pic>
        <p:nvPicPr>
          <p:cNvPr id="16393" name="Picture 23">
            <a:extLst>
              <a:ext uri="{FF2B5EF4-FFF2-40B4-BE49-F238E27FC236}">
                <a16:creationId xmlns:a16="http://schemas.microsoft.com/office/drawing/2014/main" id="{500D7BB3-297B-462D-B8C3-A993B1396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347913"/>
            <a:ext cx="1584325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27">
            <a:extLst>
              <a:ext uri="{FF2B5EF4-FFF2-40B4-BE49-F238E27FC236}">
                <a16:creationId xmlns:a16="http://schemas.microsoft.com/office/drawing/2014/main" id="{0A0A3435-C801-4F55-B743-68931EB06CF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308850" y="1773238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Значки</a:t>
            </a:r>
          </a:p>
        </p:txBody>
      </p:sp>
      <p:sp>
        <p:nvSpPr>
          <p:cNvPr id="16395" name="Text Box 31">
            <a:extLst>
              <a:ext uri="{FF2B5EF4-FFF2-40B4-BE49-F238E27FC236}">
                <a16:creationId xmlns:a16="http://schemas.microsoft.com/office/drawing/2014/main" id="{3814F3B2-07D7-4AB5-A85C-EB44EBA1A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968750"/>
            <a:ext cx="2305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/>
              <a:t>H</a:t>
            </a:r>
            <a:r>
              <a:rPr lang="ru-RU" altLang="ru-RU"/>
              <a:t>аклейки </a:t>
            </a:r>
          </a:p>
        </p:txBody>
      </p:sp>
      <p:sp>
        <p:nvSpPr>
          <p:cNvPr id="16396" name="Text Box 37">
            <a:extLst>
              <a:ext uri="{FF2B5EF4-FFF2-40B4-BE49-F238E27FC236}">
                <a16:creationId xmlns:a16="http://schemas.microsoft.com/office/drawing/2014/main" id="{C1A0631D-41EB-4F27-A609-A0792BC29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3933825"/>
            <a:ext cx="26431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Накладки на спицы</a:t>
            </a:r>
          </a:p>
          <a:p>
            <a:pPr algn="ctr" eaLnBrk="1" hangingPunct="1"/>
            <a:r>
              <a:rPr lang="ru-RU" altLang="ru-RU" sz="1400"/>
              <a:t>для велосипедов </a:t>
            </a:r>
            <a:endParaRPr lang="en-US" altLang="ru-RU" sz="1400"/>
          </a:p>
          <a:p>
            <a:pPr algn="ctr" eaLnBrk="1" hangingPunct="1"/>
            <a:r>
              <a:rPr lang="ru-RU" altLang="ru-RU" sz="1400"/>
              <a:t>и детских колясок</a:t>
            </a:r>
          </a:p>
        </p:txBody>
      </p:sp>
      <p:pic>
        <p:nvPicPr>
          <p:cNvPr id="16397" name="Picture 40" descr="&amp;scy;&amp;vcy;&amp;iecy;&amp;tcy;&amp;ocy;&amp;vcy;&amp;ocy;&amp;zcy;&amp;vcy;&amp;rcy;&amp;acy;&amp;shchcy;&amp;acy;&amp;yucy;&amp;shchcy;&amp;icy;&amp;iecy; &amp;ncy;&amp;acy;&amp;kcy;&amp;lcy;&amp;acy;&amp;dcy;&amp;kcy;&amp;icy; &amp;ncy;&amp;acy; &amp;scy;&amp;pcy;&amp;icy;&amp;tscy;&amp;ycy;">
            <a:extLst>
              <a:ext uri="{FF2B5EF4-FFF2-40B4-BE49-F238E27FC236}">
                <a16:creationId xmlns:a16="http://schemas.microsoft.com/office/drawing/2014/main" id="{E6E73310-C673-4C3D-AFC7-CF829558B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4797425"/>
            <a:ext cx="231933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Text Box 43">
            <a:extLst>
              <a:ext uri="{FF2B5EF4-FFF2-40B4-BE49-F238E27FC236}">
                <a16:creationId xmlns:a16="http://schemas.microsoft.com/office/drawing/2014/main" id="{2ABBF606-1F3E-4BFE-B450-E1D3E203A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1000125"/>
            <a:ext cx="9001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ВИДЫ СЪЕМНЫХ СВЕТОВОЗВРАЩАЮЩИХ ЭЛЕМЕНТОВ</a:t>
            </a:r>
          </a:p>
        </p:txBody>
      </p:sp>
      <p:grpSp>
        <p:nvGrpSpPr>
          <p:cNvPr id="16399" name="Group 50">
            <a:extLst>
              <a:ext uri="{FF2B5EF4-FFF2-40B4-BE49-F238E27FC236}">
                <a16:creationId xmlns:a16="http://schemas.microsoft.com/office/drawing/2014/main" id="{0C61FEA8-3B7D-4F18-9CFC-4883FD643CDE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4508500"/>
            <a:ext cx="2233613" cy="2016125"/>
            <a:chOff x="158" y="2840"/>
            <a:chExt cx="1316" cy="1270"/>
          </a:xfrm>
        </p:grpSpPr>
        <p:sp>
          <p:nvSpPr>
            <p:cNvPr id="16404" name="Rectangle 49">
              <a:extLst>
                <a:ext uri="{FF2B5EF4-FFF2-40B4-BE49-F238E27FC236}">
                  <a16:creationId xmlns:a16="http://schemas.microsoft.com/office/drawing/2014/main" id="{E28A101D-6E48-49D8-B6BA-390A08CAD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2840"/>
              <a:ext cx="1316" cy="1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6405" name="Picture 48" descr="стикеры">
              <a:extLst>
                <a:ext uri="{FF2B5EF4-FFF2-40B4-BE49-F238E27FC236}">
                  <a16:creationId xmlns:a16="http://schemas.microsoft.com/office/drawing/2014/main" id="{18B65F97-BCE7-4D20-8BC5-6385A519B5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886"/>
              <a:ext cx="1067" cy="1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00" name="Group 53">
            <a:extLst>
              <a:ext uri="{FF2B5EF4-FFF2-40B4-BE49-F238E27FC236}">
                <a16:creationId xmlns:a16="http://schemas.microsoft.com/office/drawing/2014/main" id="{0640C160-CDE9-4F63-9750-BD9379968BD7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3933825"/>
            <a:ext cx="2663825" cy="2590800"/>
            <a:chOff x="2064" y="2478"/>
            <a:chExt cx="1678" cy="1632"/>
          </a:xfrm>
        </p:grpSpPr>
        <p:sp>
          <p:nvSpPr>
            <p:cNvPr id="16401" name="Rectangle 52">
              <a:extLst>
                <a:ext uri="{FF2B5EF4-FFF2-40B4-BE49-F238E27FC236}">
                  <a16:creationId xmlns:a16="http://schemas.microsoft.com/office/drawing/2014/main" id="{0D048FD8-33FA-4B11-9297-F5FA89CE6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840"/>
              <a:ext cx="1678" cy="1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402" name="Text Box 32">
              <a:extLst>
                <a:ext uri="{FF2B5EF4-FFF2-40B4-BE49-F238E27FC236}">
                  <a16:creationId xmlns:a16="http://schemas.microsoft.com/office/drawing/2014/main" id="{A66D2244-2685-4CDC-BEB2-1B647F0BE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2" y="2478"/>
              <a:ext cx="7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/>
                <a:t>Брелоки</a:t>
              </a:r>
            </a:p>
          </p:txBody>
        </p:sp>
        <p:pic>
          <p:nvPicPr>
            <p:cNvPr id="16403" name="Picture 51" descr="IMG_9880">
              <a:extLst>
                <a:ext uri="{FF2B5EF4-FFF2-40B4-BE49-F238E27FC236}">
                  <a16:creationId xmlns:a16="http://schemas.microsoft.com/office/drawing/2014/main" id="{5B652802-1055-4F37-A332-AAB4763F87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5" y="2931"/>
              <a:ext cx="830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2">
            <a:extLst>
              <a:ext uri="{FF2B5EF4-FFF2-40B4-BE49-F238E27FC236}">
                <a16:creationId xmlns:a16="http://schemas.microsoft.com/office/drawing/2014/main" id="{C3D22DAF-6356-4205-B90B-F4110F004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213100"/>
            <a:ext cx="14605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&amp;Gcy;&amp;ocy;&amp;scy;&amp;acy;&amp;vcy;&amp;tcy;&amp;ocy;&amp;icy;&amp;ncy;&amp;scy;&amp;pcy;&amp;iecy;&amp;kcy;&amp;tscy;&amp;icy;&amp;yacy;">
            <a:extLst>
              <a:ext uri="{FF2B5EF4-FFF2-40B4-BE49-F238E27FC236}">
                <a16:creationId xmlns:a16="http://schemas.microsoft.com/office/drawing/2014/main" id="{9FC1C10B-F419-4715-A9E1-8E2325653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25209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3">
            <a:extLst>
              <a:ext uri="{FF2B5EF4-FFF2-40B4-BE49-F238E27FC236}">
                <a16:creationId xmlns:a16="http://schemas.microsoft.com/office/drawing/2014/main" id="{926A936D-F797-46F2-86D2-4750EFFDB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93738"/>
            <a:ext cx="871378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3" name="Rectangle 4">
            <a:extLst>
              <a:ext uri="{FF2B5EF4-FFF2-40B4-BE49-F238E27FC236}">
                <a16:creationId xmlns:a16="http://schemas.microsoft.com/office/drawing/2014/main" id="{463409BD-8129-4F7E-8F7F-D30954478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44475"/>
            <a:ext cx="6229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400">
                <a:solidFill>
                  <a:schemeClr val="folHlink"/>
                </a:solidFill>
              </a:rPr>
              <a:t>СВЕТОВОЗВРАЩАЮЩИЕ ЭЛЕМЕНТЫ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A022E1BC-20CB-4DBF-BD8F-A98E1B89F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08050"/>
            <a:ext cx="864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СИГНАЛЬНЫЕ ЖИЛЕТЫ И РЕМЕННЫЕ СИСТЕМЫ</a:t>
            </a: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20886251-15C4-42B8-B835-C80002721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484313"/>
            <a:ext cx="86788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ru-RU" sz="1600"/>
              <a:t>  сигнальный цвет </a:t>
            </a:r>
            <a:r>
              <a:rPr lang="ru-RU" altLang="ru-RU" sz="1600" i="1"/>
              <a:t>(для светлого времени суток) </a:t>
            </a:r>
            <a:endParaRPr lang="ru-RU" altLang="ru-RU" sz="1600"/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ru-RU" sz="1600"/>
              <a:t>  световозвращающие ленты </a:t>
            </a:r>
            <a:r>
              <a:rPr lang="ru-RU" altLang="ru-RU" sz="1600" i="1"/>
              <a:t>(для темного времени суток)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ru-RU" sz="1600"/>
              <a:t>  большая площадь световозвращающих элементов в фронтальной проекции </a:t>
            </a:r>
            <a:r>
              <a:rPr lang="en-US" altLang="ru-RU" sz="1600"/>
              <a:t>(</a:t>
            </a:r>
            <a:r>
              <a:rPr lang="ru-RU" altLang="ru-RU" sz="1600"/>
              <a:t>спереди и сзади)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ru-RU" sz="1600"/>
              <a:t>  недостаточная площадь световозвращения в боковой проекции (сбоку)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ru-RU" sz="1600"/>
              <a:t>  желательно использовать в комплекте со световозвращающими нарукавниками</a:t>
            </a:r>
          </a:p>
        </p:txBody>
      </p:sp>
      <p:pic>
        <p:nvPicPr>
          <p:cNvPr id="17416" name="Picture 14">
            <a:extLst>
              <a:ext uri="{FF2B5EF4-FFF2-40B4-BE49-F238E27FC236}">
                <a16:creationId xmlns:a16="http://schemas.microsoft.com/office/drawing/2014/main" id="{D9020A60-852B-493E-BFA5-8FCBD37E4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284538"/>
            <a:ext cx="18415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детские бодивест">
            <a:extLst>
              <a:ext uri="{FF2B5EF4-FFF2-40B4-BE49-F238E27FC236}">
                <a16:creationId xmlns:a16="http://schemas.microsoft.com/office/drawing/2014/main" id="{F3187A30-B57B-44C4-8122-592A933AE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121025"/>
            <a:ext cx="6731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9">
            <a:extLst>
              <a:ext uri="{FF2B5EF4-FFF2-40B4-BE49-F238E27FC236}">
                <a16:creationId xmlns:a16="http://schemas.microsoft.com/office/drawing/2014/main" id="{BD0EB329-EF9D-4712-985E-AEB782E7B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281363"/>
            <a:ext cx="4176713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9">
            <a:extLst>
              <a:ext uri="{FF2B5EF4-FFF2-40B4-BE49-F238E27FC236}">
                <a16:creationId xmlns:a16="http://schemas.microsoft.com/office/drawing/2014/main" id="{ECCCF284-396A-4E5B-BA16-CB9FEE5C7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109913"/>
            <a:ext cx="1177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Обычн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1_Обычн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2437</TotalTime>
  <Words>860</Words>
  <Application>Microsoft Office PowerPoint</Application>
  <PresentationFormat>Экран (4:3)</PresentationFormat>
  <Paragraphs>137</Paragraphs>
  <Slides>17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Wingdings</vt:lpstr>
      <vt:lpstr>Wingdings 2</vt:lpstr>
      <vt:lpstr>Calibri</vt:lpstr>
      <vt:lpstr>1_Обычная</vt:lpstr>
      <vt:lpstr>CorelDRAW 12.0 Graphic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СВЕТОВОЗВРАЩАТЕЛИ</dc:title>
  <dc:creator>Пользователь Windows</dc:creator>
  <cp:lastModifiedBy>Дарья Вишневская</cp:lastModifiedBy>
  <cp:revision>191</cp:revision>
  <dcterms:created xsi:type="dcterms:W3CDTF">2015-08-14T13:32:09Z</dcterms:created>
  <dcterms:modified xsi:type="dcterms:W3CDTF">2017-11-27T18:09:31Z</dcterms:modified>
</cp:coreProperties>
</file>