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256" r:id="rId2"/>
    <p:sldId id="296" r:id="rId3"/>
    <p:sldId id="324" r:id="rId4"/>
    <p:sldId id="297" r:id="rId5"/>
    <p:sldId id="298" r:id="rId6"/>
    <p:sldId id="343" r:id="rId7"/>
    <p:sldId id="301" r:id="rId8"/>
    <p:sldId id="345" r:id="rId9"/>
    <p:sldId id="336" r:id="rId10"/>
    <p:sldId id="344" r:id="rId11"/>
    <p:sldId id="337" r:id="rId12"/>
    <p:sldId id="346" r:id="rId13"/>
    <p:sldId id="302" r:id="rId14"/>
    <p:sldId id="339" r:id="rId15"/>
    <p:sldId id="327" r:id="rId16"/>
    <p:sldId id="340" r:id="rId17"/>
    <p:sldId id="325" r:id="rId18"/>
    <p:sldId id="347" r:id="rId19"/>
    <p:sldId id="348" r:id="rId20"/>
    <p:sldId id="329" r:id="rId21"/>
    <p:sldId id="330" r:id="rId22"/>
    <p:sldId id="335" r:id="rId23"/>
    <p:sldId id="331" r:id="rId24"/>
    <p:sldId id="332" r:id="rId25"/>
    <p:sldId id="333" r:id="rId26"/>
    <p:sldId id="321" r:id="rId27"/>
    <p:sldId id="292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E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634" autoAdjust="0"/>
    <p:restoredTop sz="94660"/>
  </p:normalViewPr>
  <p:slideViewPr>
    <p:cSldViewPr snapToGrid="0">
      <p:cViewPr varScale="1">
        <p:scale>
          <a:sx n="62" d="100"/>
          <a:sy n="62" d="100"/>
        </p:scale>
        <p:origin x="1020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B4A3FC-452C-4773-B461-E287C7DA109E}" type="datetimeFigureOut">
              <a:rPr lang="ru-RU" smtClean="0"/>
              <a:t>14.11.2017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1E6F8-8584-42BD-B5C6-62FDF3254A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35682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75FDA9-3632-4B83-B9F1-1793611B40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95546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75FDA9-3632-4B83-B9F1-1793611B40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80755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t>14.11.2017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1269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t>14.11.2017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-1" y="0"/>
            <a:ext cx="12192001" cy="69580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7490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t>14.11.2017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0027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t>14.11.2017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286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t>14.11.2017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4311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t>14.11.2017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92160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t>14.11.2017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4785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t>14.11.2017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762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t>14.11.2017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4805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t>14.11.2017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426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t>14.11.2017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3532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 userDrawn="1"/>
        </p:nvGrpSpPr>
        <p:grpSpPr>
          <a:xfrm>
            <a:off x="0" y="-1"/>
            <a:ext cx="12187238" cy="6858001"/>
            <a:chOff x="-1" y="-1"/>
            <a:chExt cx="12187239" cy="6858002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" y="-1"/>
              <a:ext cx="6858001" cy="6858001"/>
            </a:xfrm>
            <a:prstGeom prst="rect">
              <a:avLst/>
            </a:prstGeom>
          </p:spPr>
        </p:pic>
        <p:pic>
          <p:nvPicPr>
            <p:cNvPr id="9" name="Рисунок 8"/>
            <p:cNvPicPr>
              <a:picLocks noChangeAspect="1"/>
            </p:cNvPicPr>
            <p:nvPr/>
          </p:nvPicPr>
          <p:blipFill rotWithShape="1"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199335" y="0"/>
              <a:ext cx="5987903" cy="6858001"/>
            </a:xfrm>
            <a:prstGeom prst="rect">
              <a:avLst/>
            </a:prstGeom>
          </p:spPr>
        </p:pic>
      </p:grpSp>
      <p:sp>
        <p:nvSpPr>
          <p:cNvPr id="10" name="Прямоугольник 9"/>
          <p:cNvSpPr/>
          <p:nvPr userDrawn="1"/>
        </p:nvSpPr>
        <p:spPr>
          <a:xfrm>
            <a:off x="0" y="0"/>
            <a:ext cx="12192000" cy="6977575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BB010C-73D5-49DC-A6D8-73FBCEC9E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6215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tif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tif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tif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184727" y="3072926"/>
            <a:ext cx="9677400" cy="2387600"/>
          </a:xfrm>
        </p:spPr>
        <p:txBody>
          <a:bodyPr>
            <a:normAutofit/>
          </a:bodyPr>
          <a:lstStyle/>
          <a:p>
            <a:r>
              <a:rPr lang="ru-RU" sz="4800" dirty="0">
                <a:solidFill>
                  <a:srgbClr val="002060"/>
                </a:solidFill>
                <a:latin typeface="Segoe Print" panose="02000600000000000000" pitchFamily="2" charset="0"/>
                <a:ea typeface="+mn-ea"/>
                <a:cs typeface="+mn-cs"/>
              </a:rPr>
              <a:t>Правильное поведение на переходе — залог общей безопасности</a:t>
            </a:r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tretch/>
        </p:blipFill>
        <p:spPr bwMode="auto">
          <a:xfrm>
            <a:off x="4088310" y="364219"/>
            <a:ext cx="3870235" cy="198709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FF499C5-C78C-410A-8DA4-D3708E41AB8B}"/>
              </a:ext>
            </a:extLst>
          </p:cNvPr>
          <p:cNvSpPr txBox="1"/>
          <p:nvPr/>
        </p:nvSpPr>
        <p:spPr>
          <a:xfrm>
            <a:off x="8276094" y="6504157"/>
            <a:ext cx="36728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2">
                    <a:lumMod val="75000"/>
                  </a:schemeClr>
                </a:solidFill>
                <a:latin typeface="Segoe Print" panose="02000600000000000000" pitchFamily="2" charset="0"/>
              </a:rPr>
              <a:t>МБДОУ-детский сад №128</a:t>
            </a:r>
          </a:p>
        </p:txBody>
      </p:sp>
    </p:spTree>
    <p:extLst>
      <p:ext uri="{BB962C8B-B14F-4D97-AF65-F5344CB8AC3E}">
        <p14:creationId xmlns:p14="http://schemas.microsoft.com/office/powerpoint/2010/main" val="1171996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002060"/>
                </a:solidFill>
                <a:latin typeface="Segoe Print" panose="02000600000000000000" pitchFamily="2" charset="0"/>
              </a:rPr>
              <a:t>МИФЫ ВОДИТЕЛЕЙ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263342" y="21315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Times" charset="0"/>
              </a:rPr>
              <a:t>«Из-за преграды перед переходом я не увидел пешехода и не был готов к встрече с ним»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63342" y="440720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Times" charset="0"/>
              </a:rPr>
              <a:t>«Я двигался во второй полосе и не заметил пешехода за автомобилем из соседней полосы»</a:t>
            </a:r>
            <a:endParaRPr lang="ru-RU" dirty="0"/>
          </a:p>
        </p:txBody>
      </p:sp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1103" y="1469984"/>
            <a:ext cx="2196200" cy="2196200"/>
          </a:xfrm>
          <a:prstGeom prst="rect">
            <a:avLst/>
          </a:prstGeom>
        </p:spPr>
      </p:pic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0126" y="3831966"/>
            <a:ext cx="1878153" cy="187815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551533" y="63395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8910655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002060"/>
                </a:solidFill>
                <a:latin typeface="Segoe Print" panose="02000600000000000000" pitchFamily="2" charset="0"/>
              </a:rPr>
              <a:t>МИФЫ ПЕШЕХОДОВ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246782" y="2248911"/>
            <a:ext cx="52725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Times" charset="0"/>
              </a:rPr>
              <a:t>«Я пешеход, меня обязаны пропускать на переходе»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10454" y="3674449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Times" charset="0"/>
              </a:rPr>
              <a:t>«Я читал книгу, слушал музыку, разговаривал по телефону и не заметил приближающийся автомобиль»</a:t>
            </a:r>
            <a:endParaRPr lang="ru-RU" dirty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46782" y="5848638"/>
            <a:ext cx="45576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Times" charset="0"/>
              </a:rPr>
              <a:t>«Я думал, что водитель успеет затормозить»</a:t>
            </a:r>
            <a:endParaRPr lang="ru-RU" dirty="0"/>
          </a:p>
        </p:txBody>
      </p:sp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9995" y="1446835"/>
            <a:ext cx="1920989" cy="1920989"/>
          </a:xfrm>
          <a:prstGeom prst="rect">
            <a:avLst/>
          </a:prstGeom>
        </p:spPr>
      </p:pic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9995" y="3103355"/>
            <a:ext cx="1788518" cy="1788518"/>
          </a:xfrm>
          <a:prstGeom prst="rect">
            <a:avLst/>
          </a:prstGeom>
        </p:spPr>
      </p:pic>
      <p:pic>
        <p:nvPicPr>
          <p:cNvPr id="11" name="Изображение 10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9995" y="5007859"/>
            <a:ext cx="1681557" cy="168155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1551533" y="63395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15822050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002060"/>
                </a:solidFill>
                <a:latin typeface="Segoe Print" panose="02000600000000000000" pitchFamily="2" charset="0"/>
              </a:rPr>
              <a:t>МИФЫ ПЕШЕХОДОВ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101296" y="210549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Times" charset="0"/>
              </a:rPr>
              <a:t>«Автомобиль в первой полосе остановился, я думал, что и другие тоже затормозят»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101296" y="429842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Times" charset="0"/>
              </a:rPr>
              <a:t>«Я перешел дорогу в неположенном месте, потому что мне было неудобно или далеко идти до пешеходного перехода»</a:t>
            </a:r>
            <a:endParaRPr lang="ru-RU" dirty="0"/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170" y="1742432"/>
            <a:ext cx="1372445" cy="1372445"/>
          </a:xfrm>
          <a:prstGeom prst="rect">
            <a:avLst/>
          </a:prstGeom>
        </p:spPr>
      </p:pic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51200" y="3668092"/>
            <a:ext cx="1906994" cy="1906994"/>
          </a:xfrm>
          <a:prstGeom prst="rect">
            <a:avLst/>
          </a:prstGeom>
        </p:spPr>
      </p:pic>
      <p:pic>
        <p:nvPicPr>
          <p:cNvPr id="13" name="Изображение 1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9889" y="1742432"/>
            <a:ext cx="1372445" cy="137244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551533" y="63395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648150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63954" y="5159391"/>
            <a:ext cx="8264091" cy="1498283"/>
          </a:xfrm>
          <a:prstGeom prst="round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ru-RU" sz="2400" dirty="0">
                <a:latin typeface="Times" panose="02020603050405020304" pitchFamily="18" charset="0"/>
                <a:cs typeface="Times" panose="02020603050405020304" pitchFamily="18" charset="0"/>
              </a:rPr>
              <a:t>Распознавание и реакция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ru-RU" sz="2400" dirty="0">
                <a:latin typeface="Times" panose="02020603050405020304" pitchFamily="18" charset="0"/>
                <a:cs typeface="Times" panose="02020603050405020304" pitchFamily="18" charset="0"/>
              </a:rPr>
              <a:t>Нажатие на тормоз и срабатывание тормоза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ru-RU" sz="2400" dirty="0">
                <a:latin typeface="Times" panose="02020603050405020304" pitchFamily="18" charset="0"/>
                <a:cs typeface="Times" panose="02020603050405020304" pitchFamily="18" charset="0"/>
              </a:rPr>
              <a:t>Запас на торможение 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43064" y="1378857"/>
            <a:ext cx="6583358" cy="3352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2314937" y="380160"/>
            <a:ext cx="73614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3200" dirty="0">
                <a:solidFill>
                  <a:srgbClr val="002060"/>
                </a:solidFill>
                <a:latin typeface="Segoe Print" panose="02000600000000000000" pitchFamily="2" charset="0"/>
              </a:rPr>
              <a:t>Остановочный путь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551533" y="63395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37180123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12945073" y="10363522"/>
            <a:ext cx="6464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ru-RU" alt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3403753" y="2640838"/>
            <a:ext cx="3000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/>
              <a:t>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603527" y="333171"/>
            <a:ext cx="10012101" cy="620872"/>
          </a:xfrm>
        </p:spPr>
        <p:txBody>
          <a:bodyPr>
            <a:noAutofit/>
          </a:bodyPr>
          <a:lstStyle/>
          <a:p>
            <a:r>
              <a:rPr lang="ru-RU" dirty="0">
                <a:solidFill>
                  <a:srgbClr val="002060"/>
                </a:solidFill>
                <a:latin typeface="Segoe Print" panose="02000600000000000000" pitchFamily="2" charset="0"/>
              </a:rPr>
              <a:t>Что влияет на </a:t>
            </a:r>
            <a:r>
              <a:rPr lang="ru-RU">
                <a:solidFill>
                  <a:srgbClr val="002060"/>
                </a:solidFill>
                <a:latin typeface="Segoe Print" panose="02000600000000000000" pitchFamily="2" charset="0"/>
              </a:rPr>
              <a:t>время реакции</a:t>
            </a:r>
            <a:endParaRPr lang="ru-RU" dirty="0">
              <a:solidFill>
                <a:srgbClr val="002060"/>
              </a:solidFill>
              <a:latin typeface="Segoe Print" panose="02000600000000000000" pitchFamily="2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31721" y="1220157"/>
            <a:ext cx="3209812" cy="252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2" name="Picture 4" descr="http://mx.autoniks.ru/uploads/news/images/finish/28adee563fb3f7e1de3727bb3a8b5e2c215fdd3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57444" y="1220157"/>
            <a:ext cx="2540062" cy="252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web-images.chacha.com/images/Gallery/5064/what-are-the-easiest-ways-to-make-other-drivers-hate-you-1270692547-nov-8-2012-1-600x50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70766" y="1220157"/>
            <a:ext cx="2268000" cy="252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sokoltat.ru/wp-content/uploads/2014/08/3_2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03835" y="3856516"/>
            <a:ext cx="2613828" cy="252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609578" y="3926596"/>
            <a:ext cx="3265627" cy="24756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11551533" y="63395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14270949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8925" y="617069"/>
            <a:ext cx="9667875" cy="357187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700827" y="380160"/>
            <a:ext cx="50077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3200" dirty="0">
                <a:solidFill>
                  <a:srgbClr val="002060"/>
                </a:solidFill>
                <a:latin typeface="Segoe Print" panose="02000600000000000000" pitchFamily="2" charset="0"/>
              </a:rPr>
              <a:t>Тормозной путь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551533" y="63395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36102" y="4169271"/>
            <a:ext cx="10073518" cy="2485787"/>
          </a:xfrm>
          <a:prstGeom prst="round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numCol="2" rtlCol="0">
            <a:spAutoFit/>
          </a:bodyPr>
          <a:lstStyle/>
          <a:p>
            <a:pPr>
              <a:spcBef>
                <a:spcPts val="600"/>
              </a:spcBef>
            </a:pPr>
            <a:endParaRPr lang="ru-RU" sz="2400" u="sng" dirty="0">
              <a:latin typeface="Times" panose="02020603050405020304" pitchFamily="18" charset="0"/>
              <a:cs typeface="Times" panose="02020603050405020304" pitchFamily="18" charset="0"/>
            </a:endParaRPr>
          </a:p>
          <a:p>
            <a:pPr>
              <a:spcBef>
                <a:spcPts val="600"/>
              </a:spcBef>
            </a:pPr>
            <a:endParaRPr lang="ru-RU" sz="2400" u="sng" dirty="0">
              <a:latin typeface="Times" panose="02020603050405020304" pitchFamily="18" charset="0"/>
              <a:cs typeface="Times" panose="02020603050405020304" pitchFamily="18" charset="0"/>
            </a:endParaRPr>
          </a:p>
          <a:p>
            <a:pPr>
              <a:spcBef>
                <a:spcPts val="600"/>
              </a:spcBef>
            </a:pPr>
            <a:r>
              <a:rPr lang="ru-RU" sz="2400" u="sng" dirty="0">
                <a:latin typeface="Times" panose="02020603050405020304" pitchFamily="18" charset="0"/>
                <a:cs typeface="Times" panose="02020603050405020304" pitchFamily="18" charset="0"/>
              </a:rPr>
              <a:t>Скорости автомобиля</a:t>
            </a:r>
          </a:p>
          <a:p>
            <a:pPr>
              <a:spcBef>
                <a:spcPts val="600"/>
              </a:spcBef>
            </a:pPr>
            <a:r>
              <a:rPr lang="ru-RU" sz="2400" u="sng" dirty="0">
                <a:latin typeface="Times" panose="02020603050405020304" pitchFamily="18" charset="0"/>
                <a:cs typeface="Times" panose="02020603050405020304" pitchFamily="18" charset="0"/>
              </a:rPr>
              <a:t>Дорожного покрытия</a:t>
            </a:r>
          </a:p>
          <a:p>
            <a:pPr>
              <a:spcBef>
                <a:spcPts val="600"/>
              </a:spcBef>
            </a:pPr>
            <a:r>
              <a:rPr lang="ru-RU" sz="2400" u="sng" dirty="0">
                <a:latin typeface="Times" panose="02020603050405020304" pitchFamily="18" charset="0"/>
                <a:cs typeface="Times" panose="02020603050405020304" pitchFamily="18" charset="0"/>
              </a:rPr>
              <a:t>Массы автомобиля</a:t>
            </a:r>
          </a:p>
          <a:p>
            <a:pPr>
              <a:spcBef>
                <a:spcPts val="600"/>
              </a:spcBef>
            </a:pPr>
            <a:endParaRPr lang="ru-RU" sz="2400" u="sng" dirty="0">
              <a:latin typeface="Times" panose="02020603050405020304" pitchFamily="18" charset="0"/>
              <a:cs typeface="Times" panose="02020603050405020304" pitchFamily="18" charset="0"/>
            </a:endParaRPr>
          </a:p>
          <a:p>
            <a:pPr>
              <a:spcBef>
                <a:spcPts val="600"/>
              </a:spcBef>
            </a:pPr>
            <a:endParaRPr lang="ru-RU" sz="2400" u="sng" dirty="0">
              <a:latin typeface="Times" panose="02020603050405020304" pitchFamily="18" charset="0"/>
              <a:cs typeface="Times" panose="02020603050405020304" pitchFamily="18" charset="0"/>
            </a:endParaRPr>
          </a:p>
          <a:p>
            <a:pPr>
              <a:spcBef>
                <a:spcPts val="600"/>
              </a:spcBef>
            </a:pPr>
            <a:r>
              <a:rPr lang="ru-RU" sz="2400" u="sng" dirty="0">
                <a:latin typeface="Times" panose="02020603050405020304" pitchFamily="18" charset="0"/>
                <a:cs typeface="Times" panose="02020603050405020304" pitchFamily="18" charset="0"/>
              </a:rPr>
              <a:t>Технического состояния автомобиля</a:t>
            </a:r>
          </a:p>
          <a:p>
            <a:pPr>
              <a:spcBef>
                <a:spcPts val="600"/>
              </a:spcBef>
            </a:pPr>
            <a:r>
              <a:rPr lang="ru-RU" sz="2400" u="sng" dirty="0">
                <a:latin typeface="Times" panose="02020603050405020304" pitchFamily="18" charset="0"/>
                <a:cs typeface="Times" panose="02020603050405020304" pitchFamily="18" charset="0"/>
              </a:rPr>
              <a:t>Уклона дороги</a:t>
            </a:r>
          </a:p>
          <a:p>
            <a:pPr>
              <a:spcBef>
                <a:spcPts val="600"/>
              </a:spcBef>
            </a:pPr>
            <a:r>
              <a:rPr lang="ru-RU" sz="2400" u="sng" dirty="0">
                <a:latin typeface="Times" panose="02020603050405020304" pitchFamily="18" charset="0"/>
                <a:cs typeface="Times" panose="02020603050405020304" pitchFamily="18" charset="0"/>
              </a:rPr>
              <a:t>Способа торможения автомобиля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406732" y="4373836"/>
            <a:ext cx="93322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Segoe Print" panose="02000600000000000000" pitchFamily="2" charset="0"/>
              </a:rPr>
              <a:t>Длина остановочного пути также зависит от:</a:t>
            </a:r>
          </a:p>
        </p:txBody>
      </p:sp>
    </p:spTree>
    <p:extLst>
      <p:ext uri="{BB962C8B-B14F-4D97-AF65-F5344CB8AC3E}">
        <p14:creationId xmlns:p14="http://schemas.microsoft.com/office/powerpoint/2010/main" val="23748514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6898482" y="566102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ru-RU" altLang="ru-RU" dirty="0">
              <a:solidFill>
                <a:prstClr val="black"/>
              </a:solidFill>
            </a:endParaRP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4294967295"/>
          </p:nvPr>
        </p:nvSpPr>
        <p:spPr>
          <a:xfrm>
            <a:off x="4986338" y="6675438"/>
            <a:ext cx="2057400" cy="365125"/>
          </a:xfrm>
          <a:prstGeom prst="rect">
            <a:avLst/>
          </a:prstGeom>
        </p:spPr>
        <p:txBody>
          <a:bodyPr/>
          <a:lstStyle/>
          <a:p>
            <a:pPr algn="ctr"/>
            <a:fld id="{1DCA0493-922E-4AE9-ACC2-1DAB50BE5C9B}" type="slidenum">
              <a:rPr lang="ru-RU" b="1"/>
              <a:pPr algn="ctr"/>
              <a:t>16</a:t>
            </a:fld>
            <a:endParaRPr lang="ru-RU" b="1" dirty="0"/>
          </a:p>
        </p:txBody>
      </p:sp>
      <p:grpSp>
        <p:nvGrpSpPr>
          <p:cNvPr id="10" name="Группа 9"/>
          <p:cNvGrpSpPr/>
          <p:nvPr/>
        </p:nvGrpSpPr>
        <p:grpSpPr>
          <a:xfrm>
            <a:off x="1524000" y="2"/>
            <a:ext cx="9144000" cy="4810125"/>
            <a:chOff x="0" y="1"/>
            <a:chExt cx="9144000" cy="4810125"/>
          </a:xfrm>
        </p:grpSpPr>
        <p:sp>
          <p:nvSpPr>
            <p:cNvPr id="2" name="TextBox 1"/>
            <p:cNvSpPr txBox="1"/>
            <p:nvPr/>
          </p:nvSpPr>
          <p:spPr>
            <a:xfrm>
              <a:off x="836765" y="2540306"/>
              <a:ext cx="30008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000" dirty="0">
                  <a:solidFill>
                    <a:prstClr val="black"/>
                  </a:solidFill>
                </a:rPr>
                <a:t> </a:t>
              </a:r>
            </a:p>
          </p:txBody>
        </p:sp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692021"/>
              <a:ext cx="2205111" cy="1320067"/>
            </a:xfrm>
            <a:prstGeom prst="rect">
              <a:avLst/>
            </a:prstGeom>
          </p:spPr>
        </p:pic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1"/>
              <a:ext cx="9144000" cy="4810125"/>
            </a:xfrm>
            <a:prstGeom prst="rect">
              <a:avLst/>
            </a:prstGeom>
          </p:spPr>
        </p:pic>
        <p:sp>
          <p:nvSpPr>
            <p:cNvPr id="8" name="Прямоугольник 7"/>
            <p:cNvSpPr/>
            <p:nvPr/>
          </p:nvSpPr>
          <p:spPr>
            <a:xfrm>
              <a:off x="451485" y="2812952"/>
              <a:ext cx="2017395" cy="257922"/>
            </a:xfrm>
            <a:prstGeom prst="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7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Пешеход со </a:t>
              </a:r>
              <a:r>
                <a:rPr lang="ru-RU" sz="7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световозвращающими</a:t>
              </a:r>
              <a:r>
                <a:rPr lang="ru-RU" sz="7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элементами на одежде/ легко разглядеть</a:t>
              </a: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451485" y="3238402"/>
              <a:ext cx="2017395" cy="257922"/>
            </a:xfrm>
            <a:prstGeom prst="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7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Пешеход без </a:t>
              </a:r>
              <a:r>
                <a:rPr lang="ru-RU" sz="7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световозвращающих</a:t>
              </a:r>
              <a:r>
                <a:rPr lang="ru-RU" sz="7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элементов на одежде/ легко разглядеть</a:t>
              </a: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451485" y="3613816"/>
              <a:ext cx="2017395" cy="257922"/>
            </a:xfrm>
            <a:prstGeom prst="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7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Пешеход без </a:t>
              </a:r>
              <a:r>
                <a:rPr lang="ru-RU" sz="7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световозвращающих</a:t>
              </a:r>
              <a:r>
                <a:rPr lang="ru-RU" sz="7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элементов на одежде/ сложно разглядеть</a:t>
              </a: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451484" y="4010483"/>
              <a:ext cx="2017396" cy="352638"/>
            </a:xfrm>
            <a:prstGeom prst="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7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Пешеход без </a:t>
              </a:r>
              <a:r>
                <a:rPr lang="ru-RU" sz="7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световозвращающих</a:t>
              </a:r>
              <a:r>
                <a:rPr lang="ru-RU" sz="7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элементов на одежде/ невозможно разглядеть</a:t>
              </a:r>
            </a:p>
          </p:txBody>
        </p:sp>
      </p:grpSp>
      <p:pic>
        <p:nvPicPr>
          <p:cNvPr id="17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80510" y="4363121"/>
            <a:ext cx="1304925" cy="2361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0" y="4363121"/>
            <a:ext cx="3390900" cy="2361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78513" y="4363121"/>
            <a:ext cx="1643063" cy="2361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45092" y="4366205"/>
            <a:ext cx="1619250" cy="2358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" name="Group 53"/>
          <p:cNvGrpSpPr>
            <a:grpSpLocks/>
          </p:cNvGrpSpPr>
          <p:nvPr/>
        </p:nvGrpSpPr>
        <p:grpSpPr bwMode="auto">
          <a:xfrm>
            <a:off x="8685635" y="4376192"/>
            <a:ext cx="2016125" cy="2347913"/>
            <a:chOff x="943" y="3239"/>
            <a:chExt cx="1270" cy="1479"/>
          </a:xfrm>
        </p:grpSpPr>
        <p:sp>
          <p:nvSpPr>
            <p:cNvPr id="23" name="Rectangle 52"/>
            <p:cNvSpPr>
              <a:spLocks noChangeArrowheads="1"/>
            </p:cNvSpPr>
            <p:nvPr/>
          </p:nvSpPr>
          <p:spPr bwMode="auto">
            <a:xfrm rot="5400000">
              <a:off x="838" y="3344"/>
              <a:ext cx="1479" cy="127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pic>
          <p:nvPicPr>
            <p:cNvPr id="25" name="Picture 51" descr="IMG_9880"/>
            <p:cNvPicPr>
              <a:picLocks noChangeAspect="1" noChangeArrowheads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2" y="3452"/>
              <a:ext cx="830" cy="10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1" name="TextBox 20"/>
          <p:cNvSpPr txBox="1"/>
          <p:nvPr/>
        </p:nvSpPr>
        <p:spPr>
          <a:xfrm>
            <a:off x="11551533" y="63395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11609310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002060"/>
                </a:solidFill>
                <a:latin typeface="Segoe Print" panose="02000600000000000000" pitchFamily="2" charset="0"/>
              </a:rPr>
              <a:t>Решение — общаться!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36294" y="3989804"/>
            <a:ext cx="266892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Times" charset="0"/>
              </a:rPr>
              <a:t>Водитель — тормозит и дает знак, что можно идти</a:t>
            </a:r>
          </a:p>
          <a:p>
            <a:r>
              <a:rPr lang="ru-RU" b="0" i="0" dirty="0">
                <a:solidFill>
                  <a:srgbClr val="000000"/>
                </a:solidFill>
                <a:effectLst/>
                <a:latin typeface="Times" charset="0"/>
              </a:rPr>
              <a:t>Пешеход — убеждается, что его пропускают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1435261"/>
            <a:ext cx="56716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0" b="1" dirty="0">
                <a:solidFill>
                  <a:srgbClr val="002060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05087" y="1435259"/>
            <a:ext cx="56716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0" b="1" dirty="0">
                <a:solidFill>
                  <a:srgbClr val="002060"/>
                </a:solidFill>
              </a:rPr>
              <a:t>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739133" y="1435260"/>
            <a:ext cx="56716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0" b="1" dirty="0">
                <a:solidFill>
                  <a:srgbClr val="002060"/>
                </a:solidFill>
              </a:rPr>
              <a:t>3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459630" y="3989804"/>
            <a:ext cx="266892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Times" charset="0"/>
              </a:rPr>
              <a:t>Водитель — пропускает</a:t>
            </a:r>
          </a:p>
          <a:p>
            <a:r>
              <a:rPr lang="ru-RU" b="0" i="0" dirty="0">
                <a:solidFill>
                  <a:srgbClr val="000000"/>
                </a:solidFill>
                <a:effectLst/>
                <a:latin typeface="Times" charset="0"/>
              </a:rPr>
              <a:t>Пешеход — переходит дорогу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971828" y="3989804"/>
            <a:ext cx="266892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Times" charset="0"/>
              </a:rPr>
              <a:t>Водитель — смотрит на пешехода</a:t>
            </a:r>
          </a:p>
          <a:p>
            <a:r>
              <a:rPr lang="ru-RU" b="0" i="0" dirty="0">
                <a:solidFill>
                  <a:srgbClr val="000000"/>
                </a:solidFill>
                <a:effectLst/>
                <a:latin typeface="Times" charset="0"/>
              </a:rPr>
              <a:t>Пешеход — благодарит водителя знаком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551533" y="63395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14726917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56114" y="380160"/>
            <a:ext cx="685618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3200" dirty="0">
                <a:solidFill>
                  <a:srgbClr val="002060"/>
                </a:solidFill>
                <a:latin typeface="Segoe Print" panose="02000600000000000000" pitchFamily="2" charset="0"/>
              </a:rPr>
              <a:t>Виды страхования: КАСКО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88517" y="1572639"/>
            <a:ext cx="416608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Times" charset="0"/>
              </a:rPr>
              <a:t>КАСКО — это добровольное страхование самого автомобиля на случай повреждений по различным причинам (страховым случаям), а также на случай его угона/кражи.</a:t>
            </a:r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399" y="1572638"/>
            <a:ext cx="6364241" cy="477318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551533" y="63395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3045026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56114" y="380160"/>
            <a:ext cx="639898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3200">
                <a:solidFill>
                  <a:srgbClr val="002060"/>
                </a:solidFill>
                <a:latin typeface="Segoe Print" panose="02000600000000000000" pitchFamily="2" charset="0"/>
              </a:rPr>
              <a:t>Виды страхования: ОСАГО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2801" y="1574535"/>
            <a:ext cx="5257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Times" charset="0"/>
              </a:rPr>
              <a:t>ОСАГО — это обязательное страхование гражданской ответственности автовладельца, т.е. по ОСАГО возмещают исключительно вред, причиненный в результате ДТП, и платят тому, кому причинил вред по своей вине владелец полиса ОСАГО.</a:t>
            </a:r>
            <a:endParaRPr lang="ru-RU" b="0" i="0" dirty="0">
              <a:solidFill>
                <a:srgbClr val="000000"/>
              </a:solidFill>
              <a:effectLst/>
              <a:latin typeface="Times" charset="0"/>
            </a:endParaRPr>
          </a:p>
        </p:txBody>
      </p:sp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34420" y="1574535"/>
            <a:ext cx="5841357" cy="438101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551533" y="63395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1263618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0765" y="2540306"/>
            <a:ext cx="3000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/>
              <a:t> </a:t>
            </a:r>
          </a:p>
        </p:txBody>
      </p:sp>
      <p:pic>
        <p:nvPicPr>
          <p:cNvPr id="1028" name="Picture 4" descr="http://omskzdes.ru/storage/c/2015/06/02/1433223221_551176_2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8945" y="1620455"/>
            <a:ext cx="6503799" cy="5101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852488" y="145387"/>
            <a:ext cx="10515600" cy="1325563"/>
          </a:xfrm>
        </p:spPr>
        <p:txBody>
          <a:bodyPr/>
          <a:lstStyle/>
          <a:p>
            <a:pPr algn="ctr"/>
            <a:r>
              <a:rPr lang="ru-RU" sz="4000" dirty="0">
                <a:solidFill>
                  <a:srgbClr val="002060"/>
                </a:solidFill>
                <a:latin typeface="Segoe Print" panose="02000600000000000000" pitchFamily="2" charset="0"/>
                <a:ea typeface="+mn-ea"/>
                <a:cs typeface="+mn-cs"/>
              </a:rPr>
              <a:t>Где водитель встречается с пешеходом?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551533" y="63395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6915506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56115" y="380160"/>
            <a:ext cx="60524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3200" dirty="0" err="1">
                <a:solidFill>
                  <a:srgbClr val="002060"/>
                </a:solidFill>
                <a:latin typeface="Segoe Print" panose="02000600000000000000" pitchFamily="2" charset="0"/>
              </a:rPr>
              <a:t>Европротокол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54199" y="1371600"/>
            <a:ext cx="8723063" cy="5003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551533" y="63395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2789656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15773" y="2426674"/>
            <a:ext cx="60524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4000" b="1" dirty="0">
                <a:solidFill>
                  <a:srgbClr val="002060"/>
                </a:solidFill>
                <a:latin typeface="Segoe Print" panose="02000600000000000000" pitchFamily="2" charset="0"/>
              </a:rPr>
              <a:t>Схема дорожной безопасности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551533" y="63395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17915205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56115" y="380160"/>
            <a:ext cx="605245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3200" dirty="0">
                <a:solidFill>
                  <a:srgbClr val="002060"/>
                </a:solidFill>
                <a:latin typeface="Segoe Print" panose="02000600000000000000" pitchFamily="2" charset="0"/>
              </a:rPr>
              <a:t>Условия федерального конкурса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7911" y="1754160"/>
            <a:ext cx="3287486" cy="246561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581418" y="4516557"/>
            <a:ext cx="373862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400" dirty="0">
                <a:solidFill>
                  <a:srgbClr val="002060"/>
                </a:solidFill>
                <a:latin typeface="Segoe Print" panose="02000600000000000000" pitchFamily="2" charset="0"/>
              </a:rPr>
              <a:t>Главный приз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50651" y="2076615"/>
            <a:ext cx="625251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" panose="02020603050405020304" pitchFamily="18" charset="0"/>
                <a:cs typeface="Times" panose="02020603050405020304" pitchFamily="18" charset="0"/>
              </a:rPr>
              <a:t>Задача</a:t>
            </a:r>
            <a:r>
              <a:rPr lang="en-US" dirty="0"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ru-RU" dirty="0">
                <a:latin typeface="Times" panose="02020603050405020304" pitchFamily="18" charset="0"/>
                <a:cs typeface="Times" panose="02020603050405020304" pitchFamily="18" charset="0"/>
              </a:rPr>
              <a:t>конкурса: показать район размещения школы и окружающих объектов, пути движения транспортных средств и обучающихся.</a:t>
            </a:r>
          </a:p>
          <a:p>
            <a:endParaRPr lang="ru-RU" dirty="0">
              <a:latin typeface="Times" panose="02020603050405020304" pitchFamily="18" charset="0"/>
              <a:cs typeface="Times" panose="02020603050405020304" pitchFamily="18" charset="0"/>
            </a:endParaRPr>
          </a:p>
          <a:p>
            <a:r>
              <a:rPr lang="ru-RU" dirty="0">
                <a:latin typeface="Times" panose="02020603050405020304" pitchFamily="18" charset="0"/>
                <a:cs typeface="Times" panose="02020603050405020304" pitchFamily="18" charset="0"/>
              </a:rPr>
              <a:t>Полные правила, условия и критерии конкурса</a:t>
            </a:r>
            <a:r>
              <a:rPr lang="en-US" dirty="0"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ru-RU" dirty="0">
                <a:latin typeface="Times" panose="02020603050405020304" pitchFamily="18" charset="0"/>
                <a:cs typeface="Times" panose="02020603050405020304" pitchFamily="18" charset="0"/>
              </a:rPr>
              <a:t>читайте на сайте:</a:t>
            </a:r>
          </a:p>
          <a:p>
            <a:r>
              <a:rPr lang="ru-RU" sz="5400" dirty="0"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ru-RU" sz="5400" dirty="0" err="1">
                <a:latin typeface="Times" panose="02020603050405020304" pitchFamily="18" charset="0"/>
                <a:cs typeface="Times" panose="02020603050405020304" pitchFamily="18" charset="0"/>
              </a:rPr>
              <a:t>бездтп.рф</a:t>
            </a:r>
            <a:endParaRPr lang="ru-RU" sz="5400" dirty="0"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551533" y="63395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22</a:t>
            </a:r>
          </a:p>
        </p:txBody>
      </p:sp>
    </p:spTree>
    <p:extLst>
      <p:ext uri="{BB962C8B-B14F-4D97-AF65-F5344CB8AC3E}">
        <p14:creationId xmlns:p14="http://schemas.microsoft.com/office/powerpoint/2010/main" val="1864293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97192" y="193124"/>
            <a:ext cx="953588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3200" dirty="0">
                <a:solidFill>
                  <a:srgbClr val="002060"/>
                </a:solidFill>
                <a:latin typeface="Segoe Print" panose="02000600000000000000" pitchFamily="2" charset="0"/>
              </a:rPr>
              <a:t>Пример схемы</a:t>
            </a:r>
            <a:r>
              <a:rPr lang="en-US" sz="3200" dirty="0">
                <a:solidFill>
                  <a:srgbClr val="002060"/>
                </a:solidFill>
                <a:latin typeface="Segoe Print" panose="02000600000000000000" pitchFamily="2" charset="0"/>
              </a:rPr>
              <a:t> </a:t>
            </a:r>
            <a:r>
              <a:rPr lang="ru-RU" sz="3200" dirty="0">
                <a:solidFill>
                  <a:srgbClr val="002060"/>
                </a:solidFill>
                <a:latin typeface="Segoe Print" panose="02000600000000000000" pitchFamily="2" charset="0"/>
              </a:rPr>
              <a:t>дорожной безопасности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252875" y="-291371"/>
            <a:ext cx="5424521" cy="853109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551533" y="63395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23</a:t>
            </a:r>
          </a:p>
        </p:txBody>
      </p:sp>
    </p:spTree>
    <p:extLst>
      <p:ext uri="{BB962C8B-B14F-4D97-AF65-F5344CB8AC3E}">
        <p14:creationId xmlns:p14="http://schemas.microsoft.com/office/powerpoint/2010/main" val="11528009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56115" y="380160"/>
            <a:ext cx="605245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3200" dirty="0">
                <a:solidFill>
                  <a:srgbClr val="002060"/>
                </a:solidFill>
                <a:latin typeface="Segoe Print" panose="02000600000000000000" pitchFamily="2" charset="0"/>
              </a:rPr>
              <a:t>Критерии оценки схемы дорожной безопасности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50181" y="1584325"/>
            <a:ext cx="885546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ru-RU" dirty="0">
                <a:solidFill>
                  <a:srgbClr val="000000"/>
                </a:solidFill>
                <a:latin typeface="Times" charset="0"/>
              </a:rPr>
              <a:t>образовательное учреждение находится в центре группы жилых домов и зданий; </a:t>
            </a:r>
          </a:p>
          <a:p>
            <a:pPr marL="285750" indent="-285750">
              <a:buFontTx/>
              <a:buChar char="-"/>
            </a:pPr>
            <a:endParaRPr lang="ru-RU" dirty="0">
              <a:solidFill>
                <a:srgbClr val="000000"/>
              </a:solidFill>
              <a:latin typeface="Times" charset="0"/>
            </a:endParaRP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rgbClr val="000000"/>
                </a:solidFill>
                <a:latin typeface="Times" charset="0"/>
              </a:rPr>
              <a:t>указана улично-дорожная сеть с учетом остановок общественного транспорта и выходов из станций метро;</a:t>
            </a:r>
          </a:p>
          <a:p>
            <a:pPr marL="285750" indent="-285750">
              <a:buFontTx/>
              <a:buChar char="-"/>
            </a:pPr>
            <a:endParaRPr lang="ru-RU" dirty="0">
              <a:solidFill>
                <a:srgbClr val="000000"/>
              </a:solidFill>
              <a:latin typeface="Times" charset="0"/>
            </a:endParaRP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rgbClr val="000000"/>
                </a:solidFill>
                <a:latin typeface="Times" charset="0"/>
              </a:rPr>
              <a:t>территория на схеме включает в себя образовательное учреждение и, если есть, стадион, парк, спортивно-оздоровительный комплекс, жилые дома, автомобильные дороги и тротуары;</a:t>
            </a:r>
          </a:p>
          <a:p>
            <a:pPr marL="285750" indent="-285750">
              <a:buFontTx/>
              <a:buChar char="-"/>
            </a:pPr>
            <a:endParaRPr lang="ru-RU" dirty="0">
              <a:solidFill>
                <a:srgbClr val="000000"/>
              </a:solidFill>
              <a:latin typeface="Times" charset="0"/>
            </a:endParaRP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rgbClr val="000000"/>
                </a:solidFill>
                <a:latin typeface="Times" charset="0"/>
              </a:rPr>
              <a:t>на схеме обозначены расположение жилых домов, зданий и сооружений, сеть автомобильных дорог, пути движения транспортных средств, пути движения детей в/из образовательную организацию, опасные участки, где возможны ДТП, уличные и внеуличные пешеходные переходы, места несанкционированных переходов на подходах к образовательной организации, а также названия улиц и нумерация домов;</a:t>
            </a:r>
          </a:p>
          <a:p>
            <a:pPr marL="285750" indent="-285750">
              <a:buFontTx/>
              <a:buChar char="-"/>
            </a:pPr>
            <a:endParaRPr lang="ru-RU" dirty="0">
              <a:solidFill>
                <a:srgbClr val="000000"/>
              </a:solidFill>
              <a:latin typeface="Times" charset="0"/>
            </a:endParaRP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rgbClr val="000000"/>
                </a:solidFill>
                <a:latin typeface="Times" charset="0"/>
              </a:rPr>
              <a:t>на схеме указаны контактные телефоны организаций, обеспечивающих дорожную безопасность в районе.</a:t>
            </a:r>
            <a:endParaRPr lang="ru-RU" b="0" i="0" dirty="0">
              <a:solidFill>
                <a:srgbClr val="000000"/>
              </a:solidFill>
              <a:effectLst/>
              <a:latin typeface="Times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551533" y="63395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24</a:t>
            </a:r>
          </a:p>
        </p:txBody>
      </p:sp>
    </p:spTree>
    <p:extLst>
      <p:ext uri="{BB962C8B-B14F-4D97-AF65-F5344CB8AC3E}">
        <p14:creationId xmlns:p14="http://schemas.microsoft.com/office/powerpoint/2010/main" val="21566683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401471" y="3030763"/>
            <a:ext cx="715921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3200">
                <a:solidFill>
                  <a:srgbClr val="002060"/>
                </a:solidFill>
                <a:latin typeface="Segoe Print" panose="02000600000000000000" pitchFamily="2" charset="0"/>
              </a:rPr>
              <a:t>ЧТО НОВОГО ВЫ УЗНАЛИ?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551533" y="63395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26</a:t>
            </a:r>
          </a:p>
        </p:txBody>
      </p:sp>
    </p:spTree>
    <p:extLst>
      <p:ext uri="{BB962C8B-B14F-4D97-AF65-F5344CB8AC3E}">
        <p14:creationId xmlns:p14="http://schemas.microsoft.com/office/powerpoint/2010/main" val="27577898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2509838" y="1564885"/>
            <a:ext cx="7315200" cy="390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ts val="2400"/>
              </a:spcBef>
              <a:spcAft>
                <a:spcPct val="0"/>
              </a:spcAft>
            </a:pPr>
            <a:r>
              <a:rPr lang="ru-RU" sz="2400" dirty="0">
                <a:solidFill>
                  <a:srgbClr val="002060"/>
                </a:solidFill>
                <a:latin typeface="Times" panose="02020603050405020304" pitchFamily="18" charset="0"/>
                <a:ea typeface="+mj-ea"/>
                <a:cs typeface="Times" panose="02020603050405020304" pitchFamily="18" charset="0"/>
              </a:rPr>
              <a:t>- Я УЗНАЛ ДЛЯ СЕБЯ НОВОЕ….</a:t>
            </a:r>
          </a:p>
          <a:p>
            <a:pPr eaLnBrk="0" fontAlgn="base" hangingPunct="0">
              <a:spcBef>
                <a:spcPts val="2400"/>
              </a:spcBef>
              <a:spcAft>
                <a:spcPct val="0"/>
              </a:spcAft>
            </a:pPr>
            <a:r>
              <a:rPr lang="ru-RU" sz="2400" dirty="0">
                <a:solidFill>
                  <a:srgbClr val="002060"/>
                </a:solidFill>
                <a:latin typeface="Times" panose="02020603050405020304" pitchFamily="18" charset="0"/>
                <a:ea typeface="+mj-ea"/>
                <a:cs typeface="Times" panose="02020603050405020304" pitchFamily="18" charset="0"/>
              </a:rPr>
              <a:t>- МНЕ БЫЛО ОСОБЕННО ИНТЕРЕСНО…</a:t>
            </a:r>
          </a:p>
          <a:p>
            <a:pPr eaLnBrk="0" fontAlgn="base" hangingPunct="0">
              <a:spcBef>
                <a:spcPts val="2400"/>
              </a:spcBef>
              <a:spcAft>
                <a:spcPct val="0"/>
              </a:spcAft>
            </a:pPr>
            <a:r>
              <a:rPr lang="ru-RU" sz="2400" dirty="0">
                <a:solidFill>
                  <a:srgbClr val="002060"/>
                </a:solidFill>
                <a:latin typeface="Times" panose="02020603050405020304" pitchFamily="18" charset="0"/>
                <a:ea typeface="+mj-ea"/>
                <a:cs typeface="Times" panose="02020603050405020304" pitchFamily="18" charset="0"/>
              </a:rPr>
              <a:t>- Я НАУЧИЛСЯ…</a:t>
            </a:r>
          </a:p>
          <a:p>
            <a:pPr eaLnBrk="0" fontAlgn="base" hangingPunct="0">
              <a:spcBef>
                <a:spcPts val="2400"/>
              </a:spcBef>
              <a:spcAft>
                <a:spcPct val="0"/>
              </a:spcAft>
            </a:pPr>
            <a:r>
              <a:rPr lang="ru-RU" sz="2400" dirty="0">
                <a:solidFill>
                  <a:srgbClr val="002060"/>
                </a:solidFill>
                <a:latin typeface="Times" panose="02020603050405020304" pitchFamily="18" charset="0"/>
                <a:ea typeface="+mj-ea"/>
                <a:cs typeface="Times" panose="02020603050405020304" pitchFamily="18" charset="0"/>
              </a:rPr>
              <a:t>- Я РАССКАЖУ СВОИМ РОДИТЕЛЯМ И ДРУЗЬЯМ О …</a:t>
            </a:r>
          </a:p>
          <a:p>
            <a:pPr eaLnBrk="0" fontAlgn="base" hangingPunct="0">
              <a:spcBef>
                <a:spcPts val="2400"/>
              </a:spcBef>
              <a:spcAft>
                <a:spcPct val="0"/>
              </a:spcAft>
            </a:pPr>
            <a:r>
              <a:rPr lang="ru-RU" sz="2400" dirty="0">
                <a:solidFill>
                  <a:srgbClr val="002060"/>
                </a:solidFill>
                <a:latin typeface="Times" panose="02020603050405020304" pitchFamily="18" charset="0"/>
                <a:ea typeface="+mj-ea"/>
                <a:cs typeface="Times" panose="02020603050405020304" pitchFamily="18" charset="0"/>
              </a:rPr>
              <a:t>- Я СФОРМУЛИРУЮ КАК ЗАКОН НА ВСЮ ЖИЗНЬ…</a:t>
            </a:r>
          </a:p>
        </p:txBody>
      </p:sp>
      <p:sp>
        <p:nvSpPr>
          <p:cNvPr id="12" name="Заголовок 3"/>
          <p:cNvSpPr>
            <a:spLocks noGrp="1"/>
          </p:cNvSpPr>
          <p:nvPr>
            <p:ph type="title"/>
          </p:nvPr>
        </p:nvSpPr>
        <p:spPr>
          <a:xfrm>
            <a:off x="2845640" y="308628"/>
            <a:ext cx="6500720" cy="620872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Segoe Print" panose="02000600000000000000" pitchFamily="2" charset="0"/>
                <a:ea typeface="+mn-ea"/>
                <a:cs typeface="+mn-cs"/>
              </a:rPr>
              <a:t>Итоги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551533" y="63395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27</a:t>
            </a:r>
          </a:p>
        </p:txBody>
      </p:sp>
    </p:spTree>
    <p:extLst>
      <p:ext uri="{BB962C8B-B14F-4D97-AF65-F5344CB8AC3E}">
        <p14:creationId xmlns:p14="http://schemas.microsoft.com/office/powerpoint/2010/main" val="30608369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85993" y="3155079"/>
            <a:ext cx="6420015" cy="5478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3200">
                <a:solidFill>
                  <a:srgbClr val="002060"/>
                </a:solidFill>
                <a:latin typeface="Segoe Print" panose="020006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ru-RU" sz="7200" dirty="0"/>
              <a:t>СПАСИБО!</a:t>
            </a:r>
          </a:p>
        </p:txBody>
      </p:sp>
    </p:spTree>
    <p:extLst>
      <p:ext uri="{BB962C8B-B14F-4D97-AF65-F5344CB8AC3E}">
        <p14:creationId xmlns:p14="http://schemas.microsoft.com/office/powerpoint/2010/main" val="3416117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>
                <a:solidFill>
                  <a:srgbClr val="002060"/>
                </a:solidFill>
                <a:latin typeface="Segoe Print" panose="02000600000000000000" pitchFamily="2" charset="0"/>
                <a:ea typeface="+mn-ea"/>
                <a:cs typeface="+mn-cs"/>
              </a:rPr>
              <a:t>Тенденции в обществе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08124" y="4441371"/>
            <a:ext cx="2788219" cy="3628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Segoe Print" panose="02000600000000000000" pitchFamily="2" charset="0"/>
              </a:rPr>
              <a:t>Интернет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892673" y="4441370"/>
            <a:ext cx="3734856" cy="3628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Segoe Print" panose="02000600000000000000" pitchFamily="2" charset="0"/>
              </a:rPr>
              <a:t>Непонимание своей ответственности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115025" y="5848277"/>
            <a:ext cx="3785339" cy="7711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FF0000"/>
                </a:solidFill>
                <a:latin typeface="Segoe Print" panose="02000600000000000000" pitchFamily="2" charset="0"/>
              </a:rPr>
              <a:t>Провокация опасной дорожной ситуации</a:t>
            </a:r>
          </a:p>
        </p:txBody>
      </p:sp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67969" y="1402417"/>
            <a:ext cx="2593256" cy="2593256"/>
          </a:xfrm>
          <a:prstGeom prst="rect">
            <a:avLst/>
          </a:prstGeom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82947" y="2552740"/>
            <a:ext cx="3249496" cy="3249496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353" y="1808309"/>
            <a:ext cx="2187364" cy="218736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1551533" y="63395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9191802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860872" y="566458"/>
            <a:ext cx="8437403" cy="620872"/>
          </a:xfrm>
        </p:spPr>
        <p:txBody>
          <a:bodyPr anchor="ctr">
            <a:noAutofit/>
          </a:bodyPr>
          <a:lstStyle/>
          <a:p>
            <a:r>
              <a:rPr lang="ru-RU" altLang="ru-RU" sz="4000" dirty="0">
                <a:solidFill>
                  <a:srgbClr val="002060"/>
                </a:solidFill>
                <a:latin typeface="Segoe Print" panose="02000600000000000000" pitchFamily="2" charset="0"/>
                <a:ea typeface="+mn-ea"/>
                <a:cs typeface="+mn-cs"/>
              </a:rPr>
              <a:t>Правила дорожного движения</a:t>
            </a: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6898482" y="566102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ru-RU" alt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2360765" y="2540306"/>
            <a:ext cx="3000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/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062648" y="1638322"/>
            <a:ext cx="803385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333333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4.5.</a:t>
            </a:r>
            <a:r>
              <a:rPr lang="ru-RU" sz="3600" dirty="0">
                <a:solidFill>
                  <a:srgbClr val="333333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 </a:t>
            </a:r>
            <a:r>
              <a:rPr lang="ru-RU" sz="3600" b="1" dirty="0">
                <a:solidFill>
                  <a:srgbClr val="333333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На нерегулируемых пешеходных переходах пешеходы могут выходить на проезжую часть </a:t>
            </a:r>
            <a:r>
              <a:rPr lang="ru-RU" sz="3600" b="1" dirty="0">
                <a:solidFill>
                  <a:srgbClr val="0070C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после того, как оценят расстояние до приближающихся транспортных средств, их скорость и убедятся, что переход будет для них безопасен</a:t>
            </a:r>
            <a:r>
              <a:rPr lang="ru-RU" sz="3600" b="1" dirty="0">
                <a:solidFill>
                  <a:srgbClr val="333333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. </a:t>
            </a:r>
            <a:endParaRPr lang="ru-RU" sz="3600" b="1" dirty="0"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551533" y="63395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1916375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238375" y="408470"/>
            <a:ext cx="7886700" cy="1235135"/>
          </a:xfrm>
        </p:spPr>
        <p:txBody>
          <a:bodyPr anchor="ctr">
            <a:normAutofit/>
          </a:bodyPr>
          <a:lstStyle/>
          <a:p>
            <a:pPr algn="ctr">
              <a:buNone/>
            </a:pPr>
            <a:r>
              <a:rPr lang="ru-RU" sz="4400" dirty="0">
                <a:solidFill>
                  <a:srgbClr val="002060"/>
                </a:solidFill>
                <a:latin typeface="Segoe Print" panose="02000600000000000000" pitchFamily="2" charset="0"/>
              </a:rPr>
              <a:t>Водитель – это</a:t>
            </a:r>
            <a:r>
              <a:rPr lang="mr-IN" sz="4400" dirty="0">
                <a:solidFill>
                  <a:srgbClr val="002060"/>
                </a:solidFill>
                <a:latin typeface="Segoe Print" panose="02000600000000000000" pitchFamily="2" charset="0"/>
              </a:rPr>
              <a:t>…</a:t>
            </a:r>
            <a:r>
              <a:rPr lang="ru-RU" sz="4400" dirty="0">
                <a:solidFill>
                  <a:srgbClr val="002060"/>
                </a:solidFill>
                <a:latin typeface="Segoe Print" panose="02000600000000000000" pitchFamily="2" charset="0"/>
              </a:rPr>
              <a:t> 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294967295"/>
          </p:nvPr>
        </p:nvSpPr>
        <p:spPr>
          <a:xfrm>
            <a:off x="4910138" y="6492876"/>
            <a:ext cx="2057400" cy="365125"/>
          </a:xfrm>
          <a:prstGeom prst="rect">
            <a:avLst/>
          </a:prstGeom>
        </p:spPr>
        <p:txBody>
          <a:bodyPr/>
          <a:lstStyle/>
          <a:p>
            <a:pPr algn="ctr"/>
            <a:fld id="{1DCA0493-922E-4AE9-ACC2-1DAB50BE5C9B}" type="slidenum">
              <a:rPr lang="ru-RU" b="1"/>
              <a:pPr algn="ctr"/>
              <a:t>5</a:t>
            </a:fld>
            <a:endParaRPr lang="ru-RU" b="1"/>
          </a:p>
        </p:txBody>
      </p:sp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44044" y="1407591"/>
            <a:ext cx="6629400" cy="5321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551533" y="63395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4911777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226800" y="1357594"/>
            <a:ext cx="7886700" cy="4633912"/>
          </a:xfrm>
        </p:spPr>
        <p:txBody>
          <a:bodyPr anchor="ctr">
            <a:normAutofit lnSpcReduction="10000"/>
          </a:bodyPr>
          <a:lstStyle/>
          <a:p>
            <a:pPr algn="ctr">
              <a:buNone/>
            </a:pPr>
            <a:r>
              <a:rPr lang="ru-RU" sz="4400" dirty="0">
                <a:solidFill>
                  <a:srgbClr val="002060"/>
                </a:solidFill>
                <a:latin typeface="Segoe Print" panose="02000600000000000000" pitchFamily="2" charset="0"/>
              </a:rPr>
              <a:t>Водитель – </a:t>
            </a:r>
            <a:r>
              <a:rPr lang="ru-RU" sz="4400" dirty="0">
                <a:latin typeface="Times" panose="02020603050405020304" pitchFamily="18" charset="0"/>
                <a:cs typeface="Times" panose="02020603050405020304" pitchFamily="18" charset="0"/>
              </a:rPr>
              <a:t>это лицо, управляющее каким-либо транспортным средством, в том числе погонщик, ведущий по дороге вьючных, верховых животных или стадо. К водителю приравнивается обучающий вождению.</a:t>
            </a:r>
            <a:r>
              <a:rPr lang="ru-RU" sz="4400" dirty="0">
                <a:solidFill>
                  <a:srgbClr val="00206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551533" y="63395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7472614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40050" y="194012"/>
            <a:ext cx="606770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4400" dirty="0">
                <a:solidFill>
                  <a:srgbClr val="002060"/>
                </a:solidFill>
                <a:latin typeface="Segoe Print" panose="02000600000000000000" pitchFamily="2" charset="0"/>
              </a:rPr>
              <a:t>Пешеход – это</a:t>
            </a:r>
            <a:r>
              <a:rPr lang="mr-IN" sz="4400" dirty="0">
                <a:solidFill>
                  <a:srgbClr val="002060"/>
                </a:solidFill>
                <a:latin typeface="Segoe Print" panose="02000600000000000000" pitchFamily="2" charset="0"/>
              </a:rPr>
              <a:t>…</a:t>
            </a:r>
            <a:r>
              <a:rPr lang="ru-RU" sz="6000" b="1" dirty="0">
                <a:solidFill>
                  <a:srgbClr val="002060"/>
                </a:solidFill>
              </a:rPr>
              <a:t> </a:t>
            </a:r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0954" y="1392238"/>
            <a:ext cx="6565900" cy="5283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551533" y="63395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5357697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7078" y="614493"/>
            <a:ext cx="10602411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4400" dirty="0">
                <a:solidFill>
                  <a:srgbClr val="002060"/>
                </a:solidFill>
                <a:latin typeface="Segoe Print" panose="02000600000000000000" pitchFamily="2" charset="0"/>
              </a:rPr>
              <a:t>Пешеход – </a:t>
            </a:r>
            <a:r>
              <a:rPr lang="ru-RU" sz="4400" dirty="0">
                <a:latin typeface="Times" panose="02020603050405020304" pitchFamily="18" charset="0"/>
                <a:cs typeface="Times" panose="02020603050405020304" pitchFamily="18" charset="0"/>
              </a:rPr>
              <a:t>это лицо, находящееся вне транспортного средства на дороге и не производящее на ней работу. К пешеходам приравниваются лица, передвигающиеся в инвалидных колясках без двигателя, ведущие велосипед, мопед, мотоцикл, везущие санки, тележку, детскую или инвалидную коляску.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551533" y="63395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1435131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002060"/>
                </a:solidFill>
                <a:latin typeface="Segoe Print" panose="02000600000000000000" pitchFamily="2" charset="0"/>
              </a:rPr>
              <a:t>МИФЫ ВОДИТЕЛЕЙ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552709" y="175226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Times" charset="0"/>
              </a:rPr>
              <a:t>«Я снижаю скорость перед пешеходным переходом только тогда, когда вижу на нем пешехода»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552709" y="362001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Times" charset="0"/>
              </a:rPr>
              <a:t>«Я уверен, что успею остановиться, если вдруг появится пешеход»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552709" y="561661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Times" charset="0"/>
              </a:rPr>
              <a:t>«Пешеход резко появился на дороге, я не заметил его и не успел остановиться»</a:t>
            </a:r>
            <a:endParaRPr lang="ru-RU" dirty="0"/>
          </a:p>
        </p:txBody>
      </p:sp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6108" y="1481560"/>
            <a:ext cx="1591341" cy="1591341"/>
          </a:xfrm>
          <a:prstGeom prst="rect">
            <a:avLst/>
          </a:prstGeom>
        </p:spPr>
      </p:pic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6108" y="3347824"/>
            <a:ext cx="1453096" cy="1453096"/>
          </a:xfrm>
          <a:prstGeom prst="rect">
            <a:avLst/>
          </a:prstGeom>
        </p:spPr>
      </p:pic>
      <p:pic>
        <p:nvPicPr>
          <p:cNvPr id="11" name="Изображение 10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3103" y="5271104"/>
            <a:ext cx="1337349" cy="133734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551533" y="63395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544595827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6739</TotalTime>
  <Words>722</Words>
  <Application>Microsoft Office PowerPoint</Application>
  <PresentationFormat>Широкоэкранный</PresentationFormat>
  <Paragraphs>122</Paragraphs>
  <Slides>27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4" baseType="lpstr">
      <vt:lpstr>Arial</vt:lpstr>
      <vt:lpstr>Calibri</vt:lpstr>
      <vt:lpstr>Calibri Light</vt:lpstr>
      <vt:lpstr>Mangal</vt:lpstr>
      <vt:lpstr>Segoe Print</vt:lpstr>
      <vt:lpstr>Times</vt:lpstr>
      <vt:lpstr>1_Тема Office</vt:lpstr>
      <vt:lpstr>Правильное поведение на переходе — залог общей безопасности</vt:lpstr>
      <vt:lpstr>Где водитель встречается с пешеходом?</vt:lpstr>
      <vt:lpstr>Тенденции в обществе</vt:lpstr>
      <vt:lpstr>Правила дорожного движения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МИФЫ ВОДИТЕЛЕЙ</vt:lpstr>
      <vt:lpstr>МИФЫ ВОДИТЕЛЕЙ</vt:lpstr>
      <vt:lpstr>МИФЫ ПЕШЕХОДОВ</vt:lpstr>
      <vt:lpstr>МИФЫ ПЕШЕХОДОВ</vt:lpstr>
      <vt:lpstr>Презентация PowerPoint</vt:lpstr>
      <vt:lpstr>Что влияет на время реакции</vt:lpstr>
      <vt:lpstr>Презентация PowerPoint</vt:lpstr>
      <vt:lpstr>Презентация PowerPoint</vt:lpstr>
      <vt:lpstr>Решение — общаться!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Итоги</vt:lpstr>
      <vt:lpstr>Презентация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Идеи активностей в БТЛ каналах  в рамках кампании  «Сложности перехода»</dc:title>
  <dc:creator>Valentina Kulbitskay</dc:creator>
  <cp:lastModifiedBy>Дарья Вишневская</cp:lastModifiedBy>
  <cp:revision>90</cp:revision>
  <dcterms:created xsi:type="dcterms:W3CDTF">2016-09-23T06:53:26Z</dcterms:created>
  <dcterms:modified xsi:type="dcterms:W3CDTF">2017-11-14T07:02:49Z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625848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D6.1.2</vt:lpwstr>
  </property>
</Properties>
</file>