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96" r:id="rId3"/>
    <p:sldId id="324" r:id="rId4"/>
    <p:sldId id="297" r:id="rId5"/>
    <p:sldId id="298" r:id="rId6"/>
    <p:sldId id="343" r:id="rId7"/>
    <p:sldId id="301" r:id="rId8"/>
    <p:sldId id="345" r:id="rId9"/>
    <p:sldId id="336" r:id="rId10"/>
    <p:sldId id="344" r:id="rId11"/>
    <p:sldId id="337" r:id="rId12"/>
    <p:sldId id="346" r:id="rId13"/>
    <p:sldId id="302" r:id="rId14"/>
    <p:sldId id="339" r:id="rId15"/>
    <p:sldId id="327" r:id="rId16"/>
    <p:sldId id="340" r:id="rId17"/>
    <p:sldId id="325" r:id="rId18"/>
    <p:sldId id="347" r:id="rId19"/>
    <p:sldId id="348" r:id="rId20"/>
    <p:sldId id="329" r:id="rId21"/>
    <p:sldId id="330" r:id="rId22"/>
    <p:sldId id="335" r:id="rId23"/>
    <p:sldId id="331" r:id="rId24"/>
    <p:sldId id="332" r:id="rId25"/>
    <p:sldId id="333" r:id="rId26"/>
    <p:sldId id="321" r:id="rId27"/>
    <p:sldId id="29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4A3FC-452C-4773-B461-E287C7DA109E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E6F8-8584-42BD-B5C6-62FDF325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6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FDA9-3632-4B83-B9F1-1793611B40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55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FDA9-3632-4B83-B9F1-1793611B40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7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6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12192001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2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8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1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1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6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0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2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3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-1"/>
            <a:ext cx="12187238" cy="6858001"/>
            <a:chOff x="-1" y="-1"/>
            <a:chExt cx="12187239" cy="685800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6858001" cy="685800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9335" y="0"/>
              <a:ext cx="5987903" cy="6858001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697757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4727" y="3072926"/>
            <a:ext cx="9677400" cy="23876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Правильное поведение на переходе — залог общей безопасности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tretch/>
        </p:blipFill>
        <p:spPr bwMode="auto">
          <a:xfrm>
            <a:off x="4088310" y="364219"/>
            <a:ext cx="3870235" cy="1987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F499C5-C78C-410A-8DA4-D3708E41AB8B}"/>
              </a:ext>
            </a:extLst>
          </p:cNvPr>
          <p:cNvSpPr txBox="1"/>
          <p:nvPr/>
        </p:nvSpPr>
        <p:spPr>
          <a:xfrm>
            <a:off x="8276094" y="6504157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Segoe Print" panose="02000600000000000000" pitchFamily="2" charset="0"/>
              </a:rPr>
              <a:t>МБДОУ-детский сад №128</a:t>
            </a:r>
          </a:p>
        </p:txBody>
      </p:sp>
    </p:spTree>
    <p:extLst>
      <p:ext uri="{BB962C8B-B14F-4D97-AF65-F5344CB8AC3E}">
        <p14:creationId xmlns:p14="http://schemas.microsoft.com/office/powerpoint/2010/main" val="117199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МИФЫ ВОДИТЕЛЕЙ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63342" y="21315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" charset="0"/>
              </a:rPr>
              <a:t>«Из-за преграды перед переходом я не увидел пешехода и не был готов к встрече с ним»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63342" y="44072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" charset="0"/>
              </a:rPr>
              <a:t>«Я двигался во второй полосе и не заметил пешехода за автомобилем из соседней полосы»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103" y="1469984"/>
            <a:ext cx="2196200" cy="219620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26" y="3831966"/>
            <a:ext cx="1878153" cy="1878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9106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МИФЫ ПЕШЕХОДОВ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6782" y="2248911"/>
            <a:ext cx="5272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" charset="0"/>
              </a:rPr>
              <a:t>«Я пешеход, меня обязаны пропускать на переходе»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0454" y="36744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" charset="0"/>
              </a:rPr>
              <a:t>«Я читал книгу, слушал музыку, разговаривал по телефону и не заметил приближающийся автомобиль»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46782" y="5848638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" charset="0"/>
              </a:rPr>
              <a:t>«Я думал, что водитель успеет затормозить»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995" y="1446835"/>
            <a:ext cx="1920989" cy="1920989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995" y="3103355"/>
            <a:ext cx="1788518" cy="1788518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995" y="5007859"/>
            <a:ext cx="1681557" cy="16815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8220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МИФЫ ПЕШЕХОДОВ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01296" y="21054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" charset="0"/>
              </a:rPr>
              <a:t>«Автомобиль в первой полосе остановился, я думал, что и другие тоже затормозят»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01296" y="42984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" charset="0"/>
              </a:rPr>
              <a:t>«Я перешел дорогу в неположенном месте, потому что мне было неудобно или далеко идти до пешеходного перехода»</a:t>
            </a: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70" y="1742432"/>
            <a:ext cx="1372445" cy="137244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200" y="3668092"/>
            <a:ext cx="1906994" cy="1906994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89" y="1742432"/>
            <a:ext cx="1372445" cy="1372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481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3954" y="5159391"/>
            <a:ext cx="8264091" cy="149828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latin typeface="Times" panose="02020603050405020304" pitchFamily="18" charset="0"/>
                <a:cs typeface="Times" panose="02020603050405020304" pitchFamily="18" charset="0"/>
              </a:rPr>
              <a:t>Распознавание и реакция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latin typeface="Times" panose="02020603050405020304" pitchFamily="18" charset="0"/>
                <a:cs typeface="Times" panose="02020603050405020304" pitchFamily="18" charset="0"/>
              </a:rPr>
              <a:t>Нажатие на тормоз и срабатывание тормоза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latin typeface="Times" panose="02020603050405020304" pitchFamily="18" charset="0"/>
                <a:cs typeface="Times" panose="02020603050405020304" pitchFamily="18" charset="0"/>
              </a:rPr>
              <a:t>Запас на торможение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3064" y="1378857"/>
            <a:ext cx="6583358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314937" y="380160"/>
            <a:ext cx="7361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>
                <a:solidFill>
                  <a:srgbClr val="002060"/>
                </a:solidFill>
                <a:latin typeface="Segoe Print" panose="02000600000000000000" pitchFamily="2" charset="0"/>
              </a:rPr>
              <a:t>Остановочный путь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71801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945073" y="10363522"/>
            <a:ext cx="646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 alt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403753" y="2640838"/>
            <a:ext cx="30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3527" y="333171"/>
            <a:ext cx="10012101" cy="62087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Что влияет на </a:t>
            </a:r>
            <a:r>
              <a:rPr lang="ru-RU">
                <a:solidFill>
                  <a:srgbClr val="002060"/>
                </a:solidFill>
                <a:latin typeface="Segoe Print" panose="02000600000000000000" pitchFamily="2" charset="0"/>
              </a:rPr>
              <a:t>время реакции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1721" y="1220157"/>
            <a:ext cx="3209812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mx.autoniks.ru/uploads/news/images/finish/28adee563fb3f7e1de3727bb3a8b5e2c215fdd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7444" y="1220157"/>
            <a:ext cx="2540062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eb-images.chacha.com/images/Gallery/5064/what-are-the-easiest-ways-to-make-other-drivers-hate-you-1270692547-nov-8-2012-1-6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0766" y="1220157"/>
            <a:ext cx="2268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okoltat.ru/wp-content/uploads/2014/08/3_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835" y="3856516"/>
            <a:ext cx="261382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9578" y="3926596"/>
            <a:ext cx="3265627" cy="247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42709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25" y="617069"/>
            <a:ext cx="9667875" cy="35718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00827" y="380160"/>
            <a:ext cx="5007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>
                <a:solidFill>
                  <a:srgbClr val="002060"/>
                </a:solidFill>
                <a:latin typeface="Segoe Print" panose="02000600000000000000" pitchFamily="2" charset="0"/>
              </a:rPr>
              <a:t>Тормозной путь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6102" y="4169271"/>
            <a:ext cx="10073518" cy="248578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pPr>
              <a:spcBef>
                <a:spcPts val="600"/>
              </a:spcBef>
            </a:pPr>
            <a:endParaRPr lang="ru-RU" sz="2400" u="sng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ru-RU" sz="2400" u="sng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u="sng" dirty="0">
                <a:latin typeface="Times" panose="02020603050405020304" pitchFamily="18" charset="0"/>
                <a:cs typeface="Times" panose="02020603050405020304" pitchFamily="18" charset="0"/>
              </a:rPr>
              <a:t>Скорости автомобиля</a:t>
            </a:r>
          </a:p>
          <a:p>
            <a:pPr>
              <a:spcBef>
                <a:spcPts val="600"/>
              </a:spcBef>
            </a:pPr>
            <a:r>
              <a:rPr lang="ru-RU" sz="2400" u="sng" dirty="0">
                <a:latin typeface="Times" panose="02020603050405020304" pitchFamily="18" charset="0"/>
                <a:cs typeface="Times" panose="02020603050405020304" pitchFamily="18" charset="0"/>
              </a:rPr>
              <a:t>Дорожного покрытия</a:t>
            </a:r>
          </a:p>
          <a:p>
            <a:pPr>
              <a:spcBef>
                <a:spcPts val="600"/>
              </a:spcBef>
            </a:pPr>
            <a:r>
              <a:rPr lang="ru-RU" sz="2400" u="sng" dirty="0">
                <a:latin typeface="Times" panose="02020603050405020304" pitchFamily="18" charset="0"/>
                <a:cs typeface="Times" panose="02020603050405020304" pitchFamily="18" charset="0"/>
              </a:rPr>
              <a:t>Массы автомобиля</a:t>
            </a:r>
          </a:p>
          <a:p>
            <a:pPr>
              <a:spcBef>
                <a:spcPts val="600"/>
              </a:spcBef>
            </a:pPr>
            <a:endParaRPr lang="ru-RU" sz="2400" u="sng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ru-RU" sz="2400" u="sng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u="sng" dirty="0">
                <a:latin typeface="Times" panose="02020603050405020304" pitchFamily="18" charset="0"/>
                <a:cs typeface="Times" panose="02020603050405020304" pitchFamily="18" charset="0"/>
              </a:rPr>
              <a:t>Технического состояния автомобиля</a:t>
            </a:r>
          </a:p>
          <a:p>
            <a:pPr>
              <a:spcBef>
                <a:spcPts val="600"/>
              </a:spcBef>
            </a:pPr>
            <a:r>
              <a:rPr lang="ru-RU" sz="2400" u="sng" dirty="0">
                <a:latin typeface="Times" panose="02020603050405020304" pitchFamily="18" charset="0"/>
                <a:cs typeface="Times" panose="02020603050405020304" pitchFamily="18" charset="0"/>
              </a:rPr>
              <a:t>Уклона дороги</a:t>
            </a:r>
          </a:p>
          <a:p>
            <a:pPr>
              <a:spcBef>
                <a:spcPts val="600"/>
              </a:spcBef>
            </a:pPr>
            <a:r>
              <a:rPr lang="ru-RU" sz="2400" u="sng" dirty="0">
                <a:latin typeface="Times" panose="02020603050405020304" pitchFamily="18" charset="0"/>
                <a:cs typeface="Times" panose="02020603050405020304" pitchFamily="18" charset="0"/>
              </a:rPr>
              <a:t>Способа торможения автомобиля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6732" y="4373836"/>
            <a:ext cx="933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Segoe Print" panose="02000600000000000000" pitchFamily="2" charset="0"/>
              </a:rPr>
              <a:t>Длина остановочного пути также зависит от:</a:t>
            </a:r>
          </a:p>
        </p:txBody>
      </p:sp>
    </p:spTree>
    <p:extLst>
      <p:ext uri="{BB962C8B-B14F-4D97-AF65-F5344CB8AC3E}">
        <p14:creationId xmlns:p14="http://schemas.microsoft.com/office/powerpoint/2010/main" val="237485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98482" y="56610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4986338" y="6675438"/>
            <a:ext cx="2057400" cy="365125"/>
          </a:xfrm>
          <a:prstGeom prst="rect">
            <a:avLst/>
          </a:prstGeom>
        </p:spPr>
        <p:txBody>
          <a:bodyPr/>
          <a:lstStyle/>
          <a:p>
            <a:pPr algn="ctr"/>
            <a:fld id="{1DCA0493-922E-4AE9-ACC2-1DAB50BE5C9B}" type="slidenum">
              <a:rPr lang="ru-RU" b="1"/>
              <a:pPr algn="ctr"/>
              <a:t>16</a:t>
            </a:fld>
            <a:endParaRPr lang="ru-RU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524000" y="2"/>
            <a:ext cx="9144000" cy="4810125"/>
            <a:chOff x="0" y="1"/>
            <a:chExt cx="9144000" cy="4810125"/>
          </a:xfrm>
        </p:grpSpPr>
        <p:sp>
          <p:nvSpPr>
            <p:cNvPr id="2" name="TextBox 1"/>
            <p:cNvSpPr txBox="1"/>
            <p:nvPr/>
          </p:nvSpPr>
          <p:spPr>
            <a:xfrm>
              <a:off x="836765" y="2540306"/>
              <a:ext cx="3000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>
                  <a:solidFill>
                    <a:prstClr val="black"/>
                  </a:solidFill>
                </a:rPr>
                <a:t> 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92021"/>
              <a:ext cx="2205111" cy="1320067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"/>
              <a:ext cx="9144000" cy="4810125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451485" y="2812952"/>
              <a:ext cx="2017395" cy="25792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Пешеход со </a:t>
              </a:r>
              <a:r>
                <a:rPr lang="ru-RU" sz="7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световозвращающими</a:t>
              </a:r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элементами на одежде/ легко разглядеть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51485" y="3238402"/>
              <a:ext cx="2017395" cy="25792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Пешеход без </a:t>
              </a:r>
              <a:r>
                <a:rPr lang="ru-RU" sz="7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световозвращающих</a:t>
              </a:r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элементов на одежде/ легко разглядеть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51485" y="3613816"/>
              <a:ext cx="2017395" cy="25792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Пешеход без </a:t>
              </a:r>
              <a:r>
                <a:rPr lang="ru-RU" sz="7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световозвращающих</a:t>
              </a:r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элементов на одежде/ сложно разглядеть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1484" y="4010483"/>
              <a:ext cx="2017396" cy="35263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Пешеход без </a:t>
              </a:r>
              <a:r>
                <a:rPr lang="ru-RU" sz="7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световозвращающих</a:t>
              </a:r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элементов на одежде/ невозможно разглядеть</a:t>
              </a:r>
            </a:p>
          </p:txBody>
        </p:sp>
      </p:grp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510" y="4363121"/>
            <a:ext cx="1304925" cy="236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363121"/>
            <a:ext cx="3390900" cy="236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8513" y="4363121"/>
            <a:ext cx="1643063" cy="236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092" y="4366205"/>
            <a:ext cx="1619250" cy="235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53"/>
          <p:cNvGrpSpPr>
            <a:grpSpLocks/>
          </p:cNvGrpSpPr>
          <p:nvPr/>
        </p:nvGrpSpPr>
        <p:grpSpPr bwMode="auto">
          <a:xfrm>
            <a:off x="8685635" y="4376192"/>
            <a:ext cx="2016125" cy="2347913"/>
            <a:chOff x="943" y="3239"/>
            <a:chExt cx="1270" cy="1479"/>
          </a:xfrm>
        </p:grpSpPr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 rot="5400000">
              <a:off x="838" y="3344"/>
              <a:ext cx="1479" cy="12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25" name="Picture 51" descr="IMG_9880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452"/>
              <a:ext cx="830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160931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Решение — общаться!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294" y="3989804"/>
            <a:ext cx="26689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" charset="0"/>
              </a:rPr>
              <a:t>Водитель — тормозит и дает знак, что можно идти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" charset="0"/>
              </a:rPr>
              <a:t>Пешеход — убеждается, что его пропускают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435261"/>
            <a:ext cx="567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5087" y="1435259"/>
            <a:ext cx="567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39133" y="1435260"/>
            <a:ext cx="567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59630" y="3989804"/>
            <a:ext cx="2668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" charset="0"/>
              </a:rPr>
              <a:t>Водитель — пропускает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" charset="0"/>
              </a:rPr>
              <a:t>Пешеход — переходит дорогу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71828" y="3989804"/>
            <a:ext cx="2668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" charset="0"/>
              </a:rPr>
              <a:t>Водитель — смотрит на пешехода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" charset="0"/>
              </a:rPr>
              <a:t>Пешеход — благодарит водителя знаком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472691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6114" y="380160"/>
            <a:ext cx="6856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>
                <a:solidFill>
                  <a:srgbClr val="002060"/>
                </a:solidFill>
                <a:latin typeface="Segoe Print" panose="02000600000000000000" pitchFamily="2" charset="0"/>
              </a:rPr>
              <a:t>Виды страхования: КАСКО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8517" y="1572639"/>
            <a:ext cx="41660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" charset="0"/>
              </a:rPr>
              <a:t>КАСКО — это добровольное страхование самого автомобиля на случай повреждений по различным причинам (страховым случаям), а также на случай его угона/кражи.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9" y="1572638"/>
            <a:ext cx="6364241" cy="4773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04502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6114" y="380160"/>
            <a:ext cx="6398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>
                <a:solidFill>
                  <a:srgbClr val="002060"/>
                </a:solidFill>
                <a:latin typeface="Segoe Print" panose="02000600000000000000" pitchFamily="2" charset="0"/>
              </a:rPr>
              <a:t>Виды страхования: ОСАГО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2801" y="1574535"/>
            <a:ext cx="525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" charset="0"/>
              </a:rPr>
              <a:t>ОСАГО — это обязательное страхование гражданской ответственности автовладельца, т.е. по ОСАГО возмещают исключительно вред, причиненный в результате ДТП, и платят тому, кому причинил вред по своей вине владелец полиса ОСАГО.</a:t>
            </a:r>
            <a:endParaRPr lang="ru-RU" b="0" i="0" dirty="0">
              <a:solidFill>
                <a:srgbClr val="000000"/>
              </a:solidFill>
              <a:effectLst/>
              <a:latin typeface="Times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420" y="1574535"/>
            <a:ext cx="5841357" cy="4381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26361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0765" y="2540306"/>
            <a:ext cx="30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 </a:t>
            </a:r>
          </a:p>
        </p:txBody>
      </p:sp>
      <p:pic>
        <p:nvPicPr>
          <p:cNvPr id="1028" name="Picture 4" descr="http://omskzdes.ru/storage/c/2015/06/02/1433223221_551176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8945" y="1620455"/>
            <a:ext cx="6503799" cy="51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2488" y="145387"/>
            <a:ext cx="10515600" cy="132556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Где водитель встречается с пешеходом?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91550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6115" y="380160"/>
            <a:ext cx="6052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Европротокол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4199" y="1371600"/>
            <a:ext cx="8723063" cy="500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8965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5773" y="2426674"/>
            <a:ext cx="6052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002060"/>
                </a:solidFill>
                <a:latin typeface="Segoe Print" panose="02000600000000000000" pitchFamily="2" charset="0"/>
              </a:rPr>
              <a:t>Схема дорожной безопасности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791520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6115" y="380160"/>
            <a:ext cx="6052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>
                <a:solidFill>
                  <a:srgbClr val="002060"/>
                </a:solidFill>
                <a:latin typeface="Segoe Print" panose="02000600000000000000" pitchFamily="2" charset="0"/>
              </a:rPr>
              <a:t>Условия федерального конкурса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911" y="1754160"/>
            <a:ext cx="3287486" cy="24656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81418" y="4516557"/>
            <a:ext cx="3738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  <a:t>Главный приз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0651" y="2076615"/>
            <a:ext cx="62525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" panose="02020603050405020304" pitchFamily="18" charset="0"/>
                <a:cs typeface="Times" panose="02020603050405020304" pitchFamily="18" charset="0"/>
              </a:rPr>
              <a:t>Задача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dirty="0">
                <a:latin typeface="Times" panose="02020603050405020304" pitchFamily="18" charset="0"/>
                <a:cs typeface="Times" panose="02020603050405020304" pitchFamily="18" charset="0"/>
              </a:rPr>
              <a:t>конкурса: показать район размещения школы и окружающих объектов, пути движения транспортных средств и обучающихся.</a:t>
            </a:r>
          </a:p>
          <a:p>
            <a:endParaRPr lang="ru-RU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ru-RU" dirty="0">
                <a:latin typeface="Times" panose="02020603050405020304" pitchFamily="18" charset="0"/>
                <a:cs typeface="Times" panose="02020603050405020304" pitchFamily="18" charset="0"/>
              </a:rPr>
              <a:t>Полные правила, условия и критерии конкурса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dirty="0">
                <a:latin typeface="Times" panose="02020603050405020304" pitchFamily="18" charset="0"/>
                <a:cs typeface="Times" panose="02020603050405020304" pitchFamily="18" charset="0"/>
              </a:rPr>
              <a:t>читайте на сайте:</a:t>
            </a:r>
          </a:p>
          <a:p>
            <a:r>
              <a:rPr lang="ru-RU" sz="5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5400" dirty="0" err="1">
                <a:latin typeface="Times" panose="02020603050405020304" pitchFamily="18" charset="0"/>
                <a:cs typeface="Times" panose="02020603050405020304" pitchFamily="18" charset="0"/>
              </a:rPr>
              <a:t>бездтп.рф</a:t>
            </a:r>
            <a:endParaRPr lang="ru-RU" sz="5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86429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7192" y="193124"/>
            <a:ext cx="9535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>
                <a:solidFill>
                  <a:srgbClr val="002060"/>
                </a:solidFill>
                <a:latin typeface="Segoe Print" panose="02000600000000000000" pitchFamily="2" charset="0"/>
              </a:rPr>
              <a:t>Пример схемы</a:t>
            </a:r>
            <a:r>
              <a:rPr lang="en-US" sz="32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Segoe Print" panose="02000600000000000000" pitchFamily="2" charset="0"/>
              </a:rPr>
              <a:t>дорожной безопасности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52875" y="-291371"/>
            <a:ext cx="5424521" cy="85310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152800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6115" y="380160"/>
            <a:ext cx="6052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>
                <a:solidFill>
                  <a:srgbClr val="002060"/>
                </a:solidFill>
                <a:latin typeface="Segoe Print" panose="02000600000000000000" pitchFamily="2" charset="0"/>
              </a:rPr>
              <a:t>Критерии оценки схемы дорожной безопасности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0181" y="1584325"/>
            <a:ext cx="88554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" charset="0"/>
              </a:rPr>
              <a:t>образовательное учреждение находится в центре группы жилых домов и зданий; 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Times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" charset="0"/>
              </a:rPr>
              <a:t>указана улично-дорожная сеть с учетом остановок общественного транспорта и выходов из станций метро;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Times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" charset="0"/>
              </a:rPr>
              <a:t>территория на схеме включает в себя образовательное учреждение и, если есть, стадион, парк, спортивно-оздоровительный комплекс, жилые дома, автомобильные дороги и тротуары;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Times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" charset="0"/>
              </a:rPr>
              <a:t>на схеме обозначены расположение жилых домов, зданий и сооружений, сеть автомобильных дорог, пути движения транспортных средств, пути движения детей в/из образовательную организацию, опасные участки, где возможны ДТП, уличные и внеуличные пешеходные переходы, места несанкционированных переходов на подходах к образовательной организации, а также названия улиц и нумерация домов;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Times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" charset="0"/>
              </a:rPr>
              <a:t>на схеме указаны контактные телефоны организаций, обеспечивающих дорожную безопасность в районе.</a:t>
            </a:r>
            <a:endParaRPr lang="ru-RU" b="0" i="0" dirty="0">
              <a:solidFill>
                <a:srgbClr val="000000"/>
              </a:solidFill>
              <a:effectLst/>
              <a:latin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156668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01471" y="3030763"/>
            <a:ext cx="7159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>
                <a:solidFill>
                  <a:srgbClr val="002060"/>
                </a:solidFill>
                <a:latin typeface="Segoe Print" panose="02000600000000000000" pitchFamily="2" charset="0"/>
              </a:rPr>
              <a:t>ЧТО НОВОГО ВЫ УЗНАЛИ?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757789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09838" y="1564885"/>
            <a:ext cx="73152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40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- Я УЗНАЛ ДЛЯ СЕБЯ НОВОЕ….</a:t>
            </a:r>
          </a:p>
          <a:p>
            <a:pPr eaLnBrk="0" fontAlgn="base" hangingPunct="0">
              <a:spcBef>
                <a:spcPts val="240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- МНЕ БЫЛО ОСОБЕННО ИНТЕРЕСНО…</a:t>
            </a:r>
          </a:p>
          <a:p>
            <a:pPr eaLnBrk="0" fontAlgn="base" hangingPunct="0">
              <a:spcBef>
                <a:spcPts val="240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- Я НАУЧИЛСЯ…</a:t>
            </a:r>
          </a:p>
          <a:p>
            <a:pPr eaLnBrk="0" fontAlgn="base" hangingPunct="0">
              <a:spcBef>
                <a:spcPts val="240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- Я РАССКАЖУ СВОИМ РОДИТЕЛЯМ И ДРУЗЬЯМ О …</a:t>
            </a:r>
          </a:p>
          <a:p>
            <a:pPr eaLnBrk="0" fontAlgn="base" hangingPunct="0">
              <a:spcBef>
                <a:spcPts val="240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- Я СФОРМУЛИРУЮ КАК ЗАКОН НА ВСЮ ЖИЗНЬ…</a:t>
            </a:r>
          </a:p>
        </p:txBody>
      </p:sp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2845640" y="308628"/>
            <a:ext cx="6500720" cy="6208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Итоги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060836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5993" y="3155079"/>
            <a:ext cx="6420015" cy="547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002060"/>
                </a:solidFill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41611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Тенденции в обществе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8124" y="4441371"/>
            <a:ext cx="278821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Интернет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92673" y="4441370"/>
            <a:ext cx="3734856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Непонимание своей ответственности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15025" y="5848277"/>
            <a:ext cx="3785339" cy="771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Segoe Print" panose="02000600000000000000" pitchFamily="2" charset="0"/>
              </a:rPr>
              <a:t>Провокация опасной дорожной ситуации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969" y="1402417"/>
            <a:ext cx="2593256" cy="2593256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947" y="2552740"/>
            <a:ext cx="3249496" cy="324949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353" y="1808309"/>
            <a:ext cx="2187364" cy="21873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1918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0872" y="566458"/>
            <a:ext cx="8437403" cy="620872"/>
          </a:xfrm>
        </p:spPr>
        <p:txBody>
          <a:bodyPr anchor="ctr">
            <a:noAutofit/>
          </a:bodyPr>
          <a:lstStyle/>
          <a:p>
            <a:r>
              <a:rPr lang="ru-RU" altLang="ru-RU" sz="40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Правила дорожного движения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98482" y="56610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60765" y="2540306"/>
            <a:ext cx="30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2648" y="1638322"/>
            <a:ext cx="80338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4.5.</a:t>
            </a:r>
            <a:r>
              <a:rPr lang="ru-RU" sz="3600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ru-RU" sz="3600" b="1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На нерегулируемых пешеходных переходах пешеходы могут выходить на проезжую часть </a:t>
            </a:r>
            <a:r>
              <a:rPr lang="ru-RU" sz="36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после того, как оценят расстояние до приближающихся транспортных средств, их скорость и убедятся, что переход будет для них безопасен</a:t>
            </a:r>
            <a:r>
              <a:rPr lang="ru-RU" sz="3600" b="1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endParaRPr lang="ru-RU" sz="36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9163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38375" y="408470"/>
            <a:ext cx="7886700" cy="1235135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400" dirty="0">
                <a:solidFill>
                  <a:srgbClr val="002060"/>
                </a:solidFill>
                <a:latin typeface="Segoe Print" panose="02000600000000000000" pitchFamily="2" charset="0"/>
              </a:rPr>
              <a:t>Водитель – это</a:t>
            </a:r>
            <a:r>
              <a:rPr lang="mr-IN" sz="4400" dirty="0">
                <a:solidFill>
                  <a:srgbClr val="002060"/>
                </a:solidFill>
                <a:latin typeface="Segoe Print" panose="02000600000000000000" pitchFamily="2" charset="0"/>
              </a:rPr>
              <a:t>…</a:t>
            </a:r>
            <a:r>
              <a:rPr lang="ru-RU" sz="44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4910138" y="6492876"/>
            <a:ext cx="2057400" cy="365125"/>
          </a:xfrm>
          <a:prstGeom prst="rect">
            <a:avLst/>
          </a:prstGeom>
        </p:spPr>
        <p:txBody>
          <a:bodyPr/>
          <a:lstStyle/>
          <a:p>
            <a:pPr algn="ctr"/>
            <a:fld id="{1DCA0493-922E-4AE9-ACC2-1DAB50BE5C9B}" type="slidenum">
              <a:rPr lang="ru-RU" b="1"/>
              <a:pPr algn="ctr"/>
              <a:t>5</a:t>
            </a:fld>
            <a:endParaRPr lang="ru-RU" b="1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044" y="1407591"/>
            <a:ext cx="6629400" cy="532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117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26800" y="1357594"/>
            <a:ext cx="7886700" cy="4633912"/>
          </a:xfrm>
        </p:spPr>
        <p:txBody>
          <a:bodyPr anchor="ctr">
            <a:normAutofit lnSpcReduction="10000"/>
          </a:bodyPr>
          <a:lstStyle/>
          <a:p>
            <a:pPr algn="ctr">
              <a:buNone/>
            </a:pPr>
            <a:r>
              <a:rPr lang="ru-RU" sz="4400" dirty="0">
                <a:solidFill>
                  <a:srgbClr val="002060"/>
                </a:solidFill>
                <a:latin typeface="Segoe Print" panose="02000600000000000000" pitchFamily="2" charset="0"/>
              </a:rPr>
              <a:t>Водитель – </a:t>
            </a:r>
            <a:r>
              <a:rPr lang="ru-RU" sz="4400" dirty="0">
                <a:latin typeface="Times" panose="02020603050405020304" pitchFamily="18" charset="0"/>
                <a:cs typeface="Times" panose="02020603050405020304" pitchFamily="18" charset="0"/>
              </a:rPr>
              <a:t>это лицо, управляющее каким-либо транспортным средством, в том числе погонщик, ведущий по дороге вьючных, верховых животных или стадо. К водителю приравнивается обучающий вождению.</a:t>
            </a:r>
            <a:r>
              <a:rPr lang="ru-RU" sz="44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4726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0050" y="194012"/>
            <a:ext cx="6067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dirty="0">
                <a:solidFill>
                  <a:srgbClr val="002060"/>
                </a:solidFill>
                <a:latin typeface="Segoe Print" panose="02000600000000000000" pitchFamily="2" charset="0"/>
              </a:rPr>
              <a:t>Пешеход – это</a:t>
            </a:r>
            <a:r>
              <a:rPr lang="mr-IN" sz="4400" dirty="0">
                <a:solidFill>
                  <a:srgbClr val="002060"/>
                </a:solidFill>
                <a:latin typeface="Segoe Print" panose="02000600000000000000" pitchFamily="2" charset="0"/>
              </a:rPr>
              <a:t>…</a:t>
            </a:r>
            <a:r>
              <a:rPr lang="ru-RU" sz="60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954" y="1392238"/>
            <a:ext cx="6565900" cy="528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3576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078" y="614493"/>
            <a:ext cx="106024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dirty="0">
                <a:solidFill>
                  <a:srgbClr val="002060"/>
                </a:solidFill>
                <a:latin typeface="Segoe Print" panose="02000600000000000000" pitchFamily="2" charset="0"/>
              </a:rPr>
              <a:t>Пешеход – </a:t>
            </a:r>
            <a:r>
              <a:rPr lang="ru-RU" sz="4400" dirty="0">
                <a:latin typeface="Times" panose="02020603050405020304" pitchFamily="18" charset="0"/>
                <a:cs typeface="Times" panose="02020603050405020304" pitchFamily="18" charset="0"/>
              </a:rPr>
              <a:t>это лицо, находящееся вне транспортного средства на дороге и не производящее на ней работу. К пешеходам приравниваются лица, передвигающиеся в инвалидных колясках без двигателя, ведущие велосипед, мопед, мотоцикл, везущие санки, тележку, детскую или инвалидную коляску.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3513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МИФЫ ВОДИТЕЛЕЙ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52709" y="17522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" charset="0"/>
              </a:rPr>
              <a:t>«Я снижаю скорость перед пешеходным переходом только тогда, когда вижу на нем пешехода»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52709" y="36200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" charset="0"/>
              </a:rPr>
              <a:t>«Я уверен, что успею остановиться, если вдруг появится пешеход»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52709" y="56166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" charset="0"/>
              </a:rPr>
              <a:t>«Пешеход резко появился на дороге, я не заметил его и не успел остановиться»</a:t>
            </a:r>
            <a:endParaRPr lang="ru-RU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108" y="1481560"/>
            <a:ext cx="1591341" cy="1591341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108" y="3347824"/>
            <a:ext cx="1453096" cy="1453096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103" y="5271104"/>
            <a:ext cx="1337349" cy="13373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4459582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6739</TotalTime>
  <Words>722</Words>
  <Application>Microsoft Office PowerPoint</Application>
  <PresentationFormat>Широкоэкранный</PresentationFormat>
  <Paragraphs>122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Mangal</vt:lpstr>
      <vt:lpstr>Segoe Print</vt:lpstr>
      <vt:lpstr>Times</vt:lpstr>
      <vt:lpstr>1_Тема Office</vt:lpstr>
      <vt:lpstr>Правильное поведение на переходе — залог общей безопасности</vt:lpstr>
      <vt:lpstr>Где водитель встречается с пешеходом?</vt:lpstr>
      <vt:lpstr>Тенденции в обществе</vt:lpstr>
      <vt:lpstr>Правила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МИФЫ ВОДИТЕЛЕЙ</vt:lpstr>
      <vt:lpstr>МИФЫ ВОДИТЕЛЕЙ</vt:lpstr>
      <vt:lpstr>МИФЫ ПЕШЕХОДОВ</vt:lpstr>
      <vt:lpstr>МИФЫ ПЕШЕХОДОВ</vt:lpstr>
      <vt:lpstr>Презентация PowerPoint</vt:lpstr>
      <vt:lpstr>Что влияет на время реакции</vt:lpstr>
      <vt:lpstr>Презентация PowerPoint</vt:lpstr>
      <vt:lpstr>Презентация PowerPoint</vt:lpstr>
      <vt:lpstr>Решение — общаться!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Идеи активностей в БТЛ каналах  в рамках кампании  «Сложности перехода»</dc:title>
  <dc:creator>Valentina Kulbitskay</dc:creator>
  <cp:lastModifiedBy>Дарья Вишневская</cp:lastModifiedBy>
  <cp:revision>90</cp:revision>
  <dcterms:created xsi:type="dcterms:W3CDTF">2016-09-23T06:53:26Z</dcterms:created>
  <dcterms:modified xsi:type="dcterms:W3CDTF">2017-11-14T07:02:49Z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625848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